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76" r:id="rId4"/>
    <p:sldId id="265" r:id="rId5"/>
    <p:sldId id="281" r:id="rId6"/>
    <p:sldId id="260" r:id="rId7"/>
    <p:sldId id="278" r:id="rId8"/>
    <p:sldId id="268" r:id="rId9"/>
    <p:sldId id="261" r:id="rId10"/>
    <p:sldId id="264" r:id="rId11"/>
    <p:sldId id="263" r:id="rId12"/>
    <p:sldId id="267" r:id="rId13"/>
    <p:sldId id="275" r:id="rId14"/>
    <p:sldId id="270" r:id="rId15"/>
    <p:sldId id="279" r:id="rId16"/>
    <p:sldId id="271" r:id="rId17"/>
    <p:sldId id="274" r:id="rId18"/>
    <p:sldId id="272"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762000"/>
            <a:ext cx="685621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52697" y="762000"/>
            <a:ext cx="2193989" cy="5334001"/>
          </a:xfrm>
          <a:prstGeom prst="rect">
            <a:avLst/>
          </a:prstGeom>
          <a:solidFill>
            <a:srgbClr val="C3C3C3">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02386" y="1298448"/>
            <a:ext cx="5486400" cy="3255264"/>
          </a:xfrm>
        </p:spPr>
        <p:txBody>
          <a:bodyPr anchor="b">
            <a:normAutofit/>
          </a:bodyPr>
          <a:lstStyle>
            <a:lvl1pPr algn="l">
              <a:defRPr sz="54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825011" y="4670246"/>
            <a:ext cx="5486400" cy="914400"/>
          </a:xfrm>
        </p:spPr>
        <p:txBody>
          <a:bodyPr anchor="t">
            <a:normAutofit/>
          </a:bodyPr>
          <a:lstStyle>
            <a:lvl1pPr marL="0" indent="0" algn="l">
              <a:buNone/>
              <a:defRPr sz="2000" cap="none" spc="0" baseline="0">
                <a:solidFill>
                  <a:schemeClr val="accent1">
                    <a:lumMod val="20000"/>
                    <a:lumOff val="80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7C4F8-B264-4EEC-8317-B33FE027B528}" type="datetimeFigureOut">
              <a:rPr lang="en-IN" smtClean="0"/>
              <a:t>15-05-2019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569412-C21F-4683-86A1-9657D4512A33}" type="slidenum">
              <a:rPr lang="en-IN" smtClean="0"/>
              <a:t>‹#›</a:t>
            </a:fld>
            <a:endParaRPr lang="en-IN" dirty="0"/>
          </a:p>
        </p:txBody>
      </p:sp>
    </p:spTree>
    <p:extLst>
      <p:ext uri="{BB962C8B-B14F-4D97-AF65-F5344CB8AC3E}">
        <p14:creationId xmlns:p14="http://schemas.microsoft.com/office/powerpoint/2010/main" val="1226952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7C4F8-B264-4EEC-8317-B33FE027B528}" type="datetimeFigureOut">
              <a:rPr lang="en-IN" smtClean="0"/>
              <a:t>15-05-2019</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3D569412-C21F-4683-86A1-9657D4512A33}" type="slidenum">
              <a:rPr lang="en-IN" smtClean="0"/>
              <a:t>‹#›</a:t>
            </a:fld>
            <a:endParaRPr lang="en-IN" dirty="0"/>
          </a:p>
        </p:txBody>
      </p:sp>
    </p:spTree>
    <p:extLst>
      <p:ext uri="{BB962C8B-B14F-4D97-AF65-F5344CB8AC3E}">
        <p14:creationId xmlns:p14="http://schemas.microsoft.com/office/powerpoint/2010/main" val="450510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750" y="990600"/>
            <a:ext cx="211455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00934" y="868680"/>
            <a:ext cx="54864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7C4F8-B264-4EEC-8317-B33FE027B528}" type="datetimeFigureOut">
              <a:rPr lang="en-IN" smtClean="0"/>
              <a:t>15-05-2019</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3D569412-C21F-4683-86A1-9657D4512A33}" type="slidenum">
              <a:rPr lang="en-IN" smtClean="0"/>
              <a:t>‹#›</a:t>
            </a:fld>
            <a:endParaRPr lang="en-IN" dirty="0"/>
          </a:p>
        </p:txBody>
      </p:sp>
    </p:spTree>
    <p:extLst>
      <p:ext uri="{BB962C8B-B14F-4D97-AF65-F5344CB8AC3E}">
        <p14:creationId xmlns:p14="http://schemas.microsoft.com/office/powerpoint/2010/main" val="3755161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7C4F8-B264-4EEC-8317-B33FE027B528}" type="datetimeFigureOut">
              <a:rPr lang="en-IN" smtClean="0"/>
              <a:t>15-05-2019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569412-C21F-4683-86A1-9657D4512A33}" type="slidenum">
              <a:rPr lang="en-IN" smtClean="0"/>
              <a:t>‹#›</a:t>
            </a:fld>
            <a:endParaRPr lang="en-IN" dirty="0"/>
          </a:p>
        </p:txBody>
      </p:sp>
    </p:spTree>
    <p:extLst>
      <p:ext uri="{BB962C8B-B14F-4D97-AF65-F5344CB8AC3E}">
        <p14:creationId xmlns:p14="http://schemas.microsoft.com/office/powerpoint/2010/main" val="3678792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00934" y="1298448"/>
            <a:ext cx="5486400" cy="3255264"/>
          </a:xfrm>
        </p:spPr>
        <p:txBody>
          <a:bodyPr anchor="b">
            <a:normAutofit/>
          </a:bodyPr>
          <a:lstStyle>
            <a:lvl1pPr>
              <a:defRPr sz="54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914650" y="4672584"/>
            <a:ext cx="5486400" cy="914400"/>
          </a:xfrm>
        </p:spPr>
        <p:txBody>
          <a:bodyPr anchor="t">
            <a:normAutofit/>
          </a:bodyPr>
          <a:lstStyle>
            <a:lvl1pPr marL="0" indent="0">
              <a:buNone/>
              <a:defRPr sz="20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27C4F8-B264-4EEC-8317-B33FE027B528}" type="datetimeFigureOut">
              <a:rPr lang="en-IN" smtClean="0"/>
              <a:t>15-05-2019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569412-C21F-4683-86A1-9657D4512A33}" type="slidenum">
              <a:rPr lang="en-IN" smtClean="0"/>
              <a:t>‹#›</a:t>
            </a:fld>
            <a:endParaRPr lang="en-IN" dirty="0"/>
          </a:p>
        </p:txBody>
      </p:sp>
    </p:spTree>
    <p:extLst>
      <p:ext uri="{BB962C8B-B14F-4D97-AF65-F5344CB8AC3E}">
        <p14:creationId xmlns:p14="http://schemas.microsoft.com/office/powerpoint/2010/main" val="2433851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00934" y="868680"/>
            <a:ext cx="2606040" cy="512064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63590" y="868680"/>
            <a:ext cx="2606040" cy="512064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ED27C4F8-B264-4EEC-8317-B33FE027B528}" type="datetimeFigureOut">
              <a:rPr lang="en-IN" smtClean="0"/>
              <a:t>15-05-2019</a:t>
            </a:fld>
            <a:endParaRPr lang="en-IN" dirty="0"/>
          </a:p>
        </p:txBody>
      </p:sp>
      <p:sp>
        <p:nvSpPr>
          <p:cNvPr id="9" name="Footer Placeholder 8"/>
          <p:cNvSpPr>
            <a:spLocks noGrp="1"/>
          </p:cNvSpPr>
          <p:nvPr>
            <p:ph type="ftr" sz="quarter" idx="11"/>
          </p:nvPr>
        </p:nvSpPr>
        <p:spPr/>
        <p:txBody>
          <a:bodyPr/>
          <a:lstStyle/>
          <a:p>
            <a:endParaRPr lang="en-IN" dirty="0"/>
          </a:p>
        </p:txBody>
      </p:sp>
      <p:sp>
        <p:nvSpPr>
          <p:cNvPr id="10" name="Slide Number Placeholder 9"/>
          <p:cNvSpPr>
            <a:spLocks noGrp="1"/>
          </p:cNvSpPr>
          <p:nvPr>
            <p:ph type="sldNum" sz="quarter" idx="12"/>
          </p:nvPr>
        </p:nvSpPr>
        <p:spPr/>
        <p:txBody>
          <a:bodyPr/>
          <a:lstStyle/>
          <a:p>
            <a:fld id="{3D569412-C21F-4683-86A1-9657D4512A33}" type="slidenum">
              <a:rPr lang="en-IN" smtClean="0"/>
              <a:t>‹#›</a:t>
            </a:fld>
            <a:endParaRPr lang="en-IN" dirty="0"/>
          </a:p>
        </p:txBody>
      </p:sp>
    </p:spTree>
    <p:extLst>
      <p:ext uri="{BB962C8B-B14F-4D97-AF65-F5344CB8AC3E}">
        <p14:creationId xmlns:p14="http://schemas.microsoft.com/office/powerpoint/2010/main" val="93628290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00934" y="1023586"/>
            <a:ext cx="2606040" cy="807720"/>
          </a:xfrm>
        </p:spPr>
        <p:txBody>
          <a:bodyPr anchor="b">
            <a:normAutofit/>
          </a:bodyPr>
          <a:lstStyle>
            <a:lvl1pPr marL="0" indent="0">
              <a:spcBef>
                <a:spcPts val="0"/>
              </a:spcBef>
              <a:buNone/>
              <a:defRPr sz="1900" b="1">
                <a:solidFill>
                  <a:schemeClr val="tx1">
                    <a:lumMod val="65000"/>
                    <a:lumOff val="3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900934" y="1930936"/>
            <a:ext cx="2606040" cy="402336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63847" y="1023587"/>
            <a:ext cx="2606040" cy="813171"/>
          </a:xfrm>
        </p:spPr>
        <p:txBody>
          <a:bodyPr anchor="b">
            <a:normAutofit/>
          </a:bodyPr>
          <a:lstStyle>
            <a:lvl1pPr marL="0" indent="0">
              <a:spcBef>
                <a:spcPts val="0"/>
              </a:spcBef>
              <a:buNone/>
              <a:defRPr sz="1900" b="1">
                <a:solidFill>
                  <a:schemeClr val="tx1">
                    <a:lumMod val="65000"/>
                    <a:lumOff val="3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63847" y="1930936"/>
            <a:ext cx="2606040" cy="402336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ED27C4F8-B264-4EEC-8317-B33FE027B528}" type="datetimeFigureOut">
              <a:rPr lang="en-IN" smtClean="0"/>
              <a:t>15-05-2019</a:t>
            </a:fld>
            <a:endParaRPr lang="en-IN" dirty="0"/>
          </a:p>
        </p:txBody>
      </p:sp>
      <p:sp>
        <p:nvSpPr>
          <p:cNvPr id="11" name="Footer Placeholder 10"/>
          <p:cNvSpPr>
            <a:spLocks noGrp="1"/>
          </p:cNvSpPr>
          <p:nvPr>
            <p:ph type="ftr" sz="quarter" idx="11"/>
          </p:nvPr>
        </p:nvSpPr>
        <p:spPr/>
        <p:txBody>
          <a:bodyPr/>
          <a:lstStyle/>
          <a:p>
            <a:endParaRPr lang="en-IN" dirty="0"/>
          </a:p>
        </p:txBody>
      </p:sp>
      <p:sp>
        <p:nvSpPr>
          <p:cNvPr id="12" name="Slide Number Placeholder 11"/>
          <p:cNvSpPr>
            <a:spLocks noGrp="1"/>
          </p:cNvSpPr>
          <p:nvPr>
            <p:ph type="sldNum" sz="quarter" idx="12"/>
          </p:nvPr>
        </p:nvSpPr>
        <p:spPr/>
        <p:txBody>
          <a:bodyPr/>
          <a:lstStyle/>
          <a:p>
            <a:fld id="{3D569412-C21F-4683-86A1-9657D4512A33}" type="slidenum">
              <a:rPr lang="en-IN" smtClean="0"/>
              <a:t>‹#›</a:t>
            </a:fld>
            <a:endParaRPr lang="en-IN" dirty="0"/>
          </a:p>
        </p:txBody>
      </p:sp>
    </p:spTree>
    <p:extLst>
      <p:ext uri="{BB962C8B-B14F-4D97-AF65-F5344CB8AC3E}">
        <p14:creationId xmlns:p14="http://schemas.microsoft.com/office/powerpoint/2010/main" val="349767326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D27C4F8-B264-4EEC-8317-B33FE027B528}" type="datetimeFigureOut">
              <a:rPr lang="en-IN" smtClean="0"/>
              <a:t>15-05-2019</a:t>
            </a:fld>
            <a:endParaRPr lang="en-IN" dirty="0"/>
          </a:p>
        </p:txBody>
      </p:sp>
      <p:sp>
        <p:nvSpPr>
          <p:cNvPr id="7" name="Footer Placeholder 6"/>
          <p:cNvSpPr>
            <a:spLocks noGrp="1"/>
          </p:cNvSpPr>
          <p:nvPr>
            <p:ph type="ftr" sz="quarter" idx="11"/>
          </p:nvPr>
        </p:nvSpPr>
        <p:spPr/>
        <p:txBody>
          <a:bodyPr/>
          <a:lstStyle/>
          <a:p>
            <a:endParaRPr lang="en-IN" dirty="0"/>
          </a:p>
        </p:txBody>
      </p:sp>
      <p:sp>
        <p:nvSpPr>
          <p:cNvPr id="8" name="Slide Number Placeholder 7"/>
          <p:cNvSpPr>
            <a:spLocks noGrp="1"/>
          </p:cNvSpPr>
          <p:nvPr>
            <p:ph type="sldNum" sz="quarter" idx="12"/>
          </p:nvPr>
        </p:nvSpPr>
        <p:spPr/>
        <p:txBody>
          <a:bodyPr/>
          <a:lstStyle/>
          <a:p>
            <a:fld id="{3D569412-C21F-4683-86A1-9657D4512A33}" type="slidenum">
              <a:rPr lang="en-IN" smtClean="0"/>
              <a:t>‹#›</a:t>
            </a:fld>
            <a:endParaRPr lang="en-IN" dirty="0"/>
          </a:p>
        </p:txBody>
      </p:sp>
    </p:spTree>
    <p:extLst>
      <p:ext uri="{BB962C8B-B14F-4D97-AF65-F5344CB8AC3E}">
        <p14:creationId xmlns:p14="http://schemas.microsoft.com/office/powerpoint/2010/main" val="2786201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D27C4F8-B264-4EEC-8317-B33FE027B528}" type="datetimeFigureOut">
              <a:rPr lang="en-IN" smtClean="0"/>
              <a:t>15-05-2019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D569412-C21F-4683-86A1-9657D4512A33}" type="slidenum">
              <a:rPr lang="en-IN" smtClean="0"/>
              <a:t>‹#›</a:t>
            </a:fld>
            <a:endParaRPr lang="en-IN" dirty="0"/>
          </a:p>
        </p:txBody>
      </p:sp>
    </p:spTree>
    <p:extLst>
      <p:ext uri="{BB962C8B-B14F-4D97-AF65-F5344CB8AC3E}">
        <p14:creationId xmlns:p14="http://schemas.microsoft.com/office/powerpoint/2010/main" val="483884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1143000"/>
            <a:ext cx="2125980" cy="2194560"/>
          </a:xfrm>
        </p:spPr>
        <p:txBody>
          <a:bodyPr anchor="b">
            <a:normAutofit/>
          </a:bodyPr>
          <a:lstStyle>
            <a:lvl1pPr>
              <a:defRPr sz="2800" b="0" baseline="0"/>
            </a:lvl1pPr>
          </a:lstStyle>
          <a:p>
            <a:r>
              <a:rPr lang="en-US"/>
              <a:t>Click to edit Master title style</a:t>
            </a:r>
            <a:endParaRPr lang="en-US" dirty="0"/>
          </a:p>
        </p:txBody>
      </p:sp>
      <p:sp>
        <p:nvSpPr>
          <p:cNvPr id="3" name="Content Placeholder 2"/>
          <p:cNvSpPr>
            <a:spLocks noGrp="1"/>
          </p:cNvSpPr>
          <p:nvPr>
            <p:ph idx="1"/>
          </p:nvPr>
        </p:nvSpPr>
        <p:spPr>
          <a:xfrm>
            <a:off x="2900934" y="868680"/>
            <a:ext cx="54864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2024" y="3337560"/>
            <a:ext cx="2125980" cy="2560320"/>
          </a:xfrm>
        </p:spPr>
        <p:txBody>
          <a:bodyPr anchor="t">
            <a:normAutofit/>
          </a:bodyPr>
          <a:lstStyle>
            <a:lvl1pPr marL="0" indent="0">
              <a:lnSpc>
                <a:spcPct val="100000"/>
              </a:lnSpc>
              <a:spcBef>
                <a:spcPts val="800"/>
              </a:spcBef>
              <a:buNone/>
              <a:defRPr sz="125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ED27C4F8-B264-4EEC-8317-B33FE027B528}" type="datetimeFigureOut">
              <a:rPr lang="en-IN" smtClean="0"/>
              <a:t>15-05-2019</a:t>
            </a:fld>
            <a:endParaRPr lang="en-IN" dirty="0"/>
          </a:p>
        </p:txBody>
      </p:sp>
      <p:sp>
        <p:nvSpPr>
          <p:cNvPr id="9" name="Footer Placeholder 8"/>
          <p:cNvSpPr>
            <a:spLocks noGrp="1"/>
          </p:cNvSpPr>
          <p:nvPr>
            <p:ph type="ftr" sz="quarter" idx="11"/>
          </p:nvPr>
        </p:nvSpPr>
        <p:spPr/>
        <p:txBody>
          <a:bodyPr/>
          <a:lstStyle/>
          <a:p>
            <a:endParaRPr lang="en-IN" dirty="0"/>
          </a:p>
        </p:txBody>
      </p:sp>
      <p:sp>
        <p:nvSpPr>
          <p:cNvPr id="10" name="Slide Number Placeholder 9"/>
          <p:cNvSpPr>
            <a:spLocks noGrp="1"/>
          </p:cNvSpPr>
          <p:nvPr>
            <p:ph type="sldNum" sz="quarter" idx="12"/>
          </p:nvPr>
        </p:nvSpPr>
        <p:spPr/>
        <p:txBody>
          <a:bodyPr/>
          <a:lstStyle/>
          <a:p>
            <a:fld id="{3D569412-C21F-4683-86A1-9657D4512A33}" type="slidenum">
              <a:rPr lang="en-IN" smtClean="0"/>
              <a:t>‹#›</a:t>
            </a:fld>
            <a:endParaRPr lang="en-IN" dirty="0"/>
          </a:p>
        </p:txBody>
      </p:sp>
    </p:spTree>
    <p:extLst>
      <p:ext uri="{BB962C8B-B14F-4D97-AF65-F5344CB8AC3E}">
        <p14:creationId xmlns:p14="http://schemas.microsoft.com/office/powerpoint/2010/main" val="46842077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1143000"/>
            <a:ext cx="2125980" cy="21945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677983" y="767419"/>
            <a:ext cx="6086423"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92024" y="3340602"/>
            <a:ext cx="2125980" cy="2560320"/>
          </a:xfrm>
        </p:spPr>
        <p:txBody>
          <a:bodyPr anchor="t">
            <a:normAutofit/>
          </a:bodyPr>
          <a:lstStyle>
            <a:lvl1pPr marL="0" indent="0">
              <a:lnSpc>
                <a:spcPct val="100000"/>
              </a:lnSpc>
              <a:spcBef>
                <a:spcPts val="800"/>
              </a:spcBef>
              <a:buNone/>
              <a:defRPr sz="125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ED27C4F8-B264-4EEC-8317-B33FE027B528}" type="datetimeFigureOut">
              <a:rPr lang="en-IN" smtClean="0"/>
              <a:t>15-05-2019</a:t>
            </a:fld>
            <a:endParaRPr lang="en-IN" dirty="0"/>
          </a:p>
        </p:txBody>
      </p:sp>
      <p:sp>
        <p:nvSpPr>
          <p:cNvPr id="9" name="Footer Placeholder 8"/>
          <p:cNvSpPr>
            <a:spLocks noGrp="1"/>
          </p:cNvSpPr>
          <p:nvPr>
            <p:ph type="ftr" sz="quarter" idx="11"/>
          </p:nvPr>
        </p:nvSpPr>
        <p:spPr>
          <a:xfrm>
            <a:off x="2624326" y="6356351"/>
            <a:ext cx="4433638" cy="365125"/>
          </a:xfrm>
        </p:spPr>
        <p:txBody>
          <a:bodyPr/>
          <a:lstStyle/>
          <a:p>
            <a:endParaRPr lang="en-IN" dirty="0"/>
          </a:p>
        </p:txBody>
      </p:sp>
      <p:sp>
        <p:nvSpPr>
          <p:cNvPr id="10" name="Slide Number Placeholder 9"/>
          <p:cNvSpPr>
            <a:spLocks noGrp="1"/>
          </p:cNvSpPr>
          <p:nvPr>
            <p:ph type="sldNum" sz="quarter" idx="12"/>
          </p:nvPr>
        </p:nvSpPr>
        <p:spPr/>
        <p:txBody>
          <a:bodyPr/>
          <a:lstStyle/>
          <a:p>
            <a:fld id="{3D569412-C21F-4683-86A1-9657D4512A33}" type="slidenum">
              <a:rPr lang="en-IN" smtClean="0"/>
              <a:t>‹#›</a:t>
            </a:fld>
            <a:endParaRPr lang="en-IN" dirty="0"/>
          </a:p>
        </p:txBody>
      </p:sp>
    </p:spTree>
    <p:extLst>
      <p:ext uri="{BB962C8B-B14F-4D97-AF65-F5344CB8AC3E}">
        <p14:creationId xmlns:p14="http://schemas.microsoft.com/office/powerpoint/2010/main" val="4233771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2582693"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89689" y="1123838"/>
            <a:ext cx="221061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8861898" y="758952"/>
            <a:ext cx="28803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2901951" y="864108"/>
            <a:ext cx="54864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96849" y="6356351"/>
            <a:ext cx="20574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fld id="{ED27C4F8-B264-4EEC-8317-B33FE027B528}" type="datetimeFigureOut">
              <a:rPr lang="en-IN" smtClean="0"/>
              <a:t>15-05-2019</a:t>
            </a:fld>
            <a:endParaRPr lang="en-IN" dirty="0"/>
          </a:p>
        </p:txBody>
      </p:sp>
      <p:sp>
        <p:nvSpPr>
          <p:cNvPr id="5" name="Footer Placeholder 4"/>
          <p:cNvSpPr>
            <a:spLocks noGrp="1"/>
          </p:cNvSpPr>
          <p:nvPr>
            <p:ph type="ftr" sz="quarter" idx="3"/>
          </p:nvPr>
        </p:nvSpPr>
        <p:spPr>
          <a:xfrm>
            <a:off x="2901951" y="6356351"/>
            <a:ext cx="4433638"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en-IN" dirty="0"/>
          </a:p>
        </p:txBody>
      </p:sp>
      <p:sp>
        <p:nvSpPr>
          <p:cNvPr id="6" name="Slide Number Placeholder 5"/>
          <p:cNvSpPr>
            <a:spLocks noGrp="1"/>
          </p:cNvSpPr>
          <p:nvPr>
            <p:ph type="sldNum" sz="quarter" idx="4"/>
          </p:nvPr>
        </p:nvSpPr>
        <p:spPr>
          <a:xfrm>
            <a:off x="7975602" y="6356351"/>
            <a:ext cx="1148195" cy="365125"/>
          </a:xfrm>
          <a:prstGeom prst="rect">
            <a:avLst/>
          </a:prstGeom>
        </p:spPr>
        <p:txBody>
          <a:bodyPr vert="horz" lIns="91440" tIns="45720" rIns="91440" bIns="45720" rtlCol="0" anchor="ctr"/>
          <a:lstStyle>
            <a:lvl1pPr algn="r">
              <a:defRPr sz="1100" b="1">
                <a:solidFill>
                  <a:schemeClr val="accent1"/>
                </a:solidFill>
              </a:defRPr>
            </a:lvl1pPr>
          </a:lstStyle>
          <a:p>
            <a:fld id="{3D569412-C21F-4683-86A1-9657D4512A33}" type="slidenum">
              <a:rPr lang="en-IN" smtClean="0"/>
              <a:t>‹#›</a:t>
            </a:fld>
            <a:endParaRPr lang="en-IN" dirty="0"/>
          </a:p>
        </p:txBody>
      </p:sp>
    </p:spTree>
    <p:extLst>
      <p:ext uri="{BB962C8B-B14F-4D97-AF65-F5344CB8AC3E}">
        <p14:creationId xmlns:p14="http://schemas.microsoft.com/office/powerpoint/2010/main" val="2607821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0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19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7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5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avi"/><Relationship Id="rId1" Type="http://schemas.microsoft.com/office/2007/relationships/media" Target="../media/media5.avi"/><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avi"/><Relationship Id="rId1" Type="http://schemas.microsoft.com/office/2007/relationships/media" Target="../media/media6.avi"/><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600200"/>
            <a:ext cx="5908114" cy="1447800"/>
          </a:xfrm>
        </p:spPr>
        <p:txBody>
          <a:bodyPr>
            <a:normAutofit/>
          </a:bodyPr>
          <a:lstStyle/>
          <a:p>
            <a:r>
              <a:rPr lang="en-US" sz="8000" b="1" dirty="0" smtClean="0">
                <a:latin typeface="Alien Encounters" panose="00000400000000000000" pitchFamily="2" charset="0"/>
              </a:rPr>
              <a:t>S.P.E.A.R</a:t>
            </a:r>
            <a:endParaRPr lang="en-IN" sz="8000" b="1" dirty="0">
              <a:latin typeface="Alien Encounters" panose="00000400000000000000" pitchFamily="2" charset="0"/>
            </a:endParaRPr>
          </a:p>
        </p:txBody>
      </p:sp>
      <p:sp>
        <p:nvSpPr>
          <p:cNvPr id="3" name="Subtitle 2"/>
          <p:cNvSpPr>
            <a:spLocks noGrp="1"/>
          </p:cNvSpPr>
          <p:nvPr>
            <p:ph type="subTitle" idx="1"/>
          </p:nvPr>
        </p:nvSpPr>
        <p:spPr>
          <a:xfrm>
            <a:off x="304800" y="3429000"/>
            <a:ext cx="6741086" cy="1752600"/>
          </a:xfrm>
        </p:spPr>
        <p:txBody>
          <a:bodyPr>
            <a:normAutofit/>
          </a:bodyPr>
          <a:lstStyle/>
          <a:p>
            <a:r>
              <a:rPr lang="en-US" sz="4800" dirty="0">
                <a:latin typeface="18thCentury" pitchFamily="2" charset="0"/>
              </a:rPr>
              <a:t>Soft Pneumatic EMG Assisted Rehabilitation</a:t>
            </a:r>
            <a:endParaRPr lang="en-IN" sz="4800" dirty="0">
              <a:latin typeface="18thCentury" pitchFamily="2" charset="0"/>
            </a:endParaRPr>
          </a:p>
        </p:txBody>
      </p:sp>
    </p:spTree>
    <p:extLst>
      <p:ext uri="{BB962C8B-B14F-4D97-AF65-F5344CB8AC3E}">
        <p14:creationId xmlns:p14="http://schemas.microsoft.com/office/powerpoint/2010/main" val="13039762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9466F-B3C0-4083-9570-AD9A4887B190}"/>
              </a:ext>
            </a:extLst>
          </p:cNvPr>
          <p:cNvSpPr>
            <a:spLocks noGrp="1"/>
          </p:cNvSpPr>
          <p:nvPr>
            <p:ph type="title"/>
          </p:nvPr>
        </p:nvSpPr>
        <p:spPr>
          <a:xfrm>
            <a:off x="0" y="1123838"/>
            <a:ext cx="2590800" cy="4601183"/>
          </a:xfrm>
        </p:spPr>
        <p:txBody>
          <a:bodyPr>
            <a:normAutofit/>
          </a:bodyPr>
          <a:lstStyle/>
          <a:p>
            <a:pPr algn="ctr"/>
            <a:r>
              <a:rPr lang="en-IN" sz="4800" b="1" dirty="0">
                <a:latin typeface="18thCentury" pitchFamily="2" charset="0"/>
              </a:rPr>
              <a:t>Testing Results</a:t>
            </a:r>
          </a:p>
        </p:txBody>
      </p:sp>
      <p:graphicFrame>
        <p:nvGraphicFramePr>
          <p:cNvPr id="5" name="Table 4">
            <a:extLst>
              <a:ext uri="{FF2B5EF4-FFF2-40B4-BE49-F238E27FC236}">
                <a16:creationId xmlns:a16="http://schemas.microsoft.com/office/drawing/2014/main" id="{A9AAA06C-316A-4FFF-8F08-FD9002F658F5}"/>
              </a:ext>
            </a:extLst>
          </p:cNvPr>
          <p:cNvGraphicFramePr>
            <a:graphicFrameLocks noGrp="1"/>
          </p:cNvGraphicFramePr>
          <p:nvPr>
            <p:extLst>
              <p:ext uri="{D42A27DB-BD31-4B8C-83A1-F6EECF244321}">
                <p14:modId xmlns:p14="http://schemas.microsoft.com/office/powerpoint/2010/main" val="3490717"/>
              </p:ext>
            </p:extLst>
          </p:nvPr>
        </p:nvGraphicFramePr>
        <p:xfrm>
          <a:off x="2590799" y="2057400"/>
          <a:ext cx="6248400" cy="2819400"/>
        </p:xfrm>
        <a:graphic>
          <a:graphicData uri="http://schemas.openxmlformats.org/drawingml/2006/table">
            <a:tbl>
              <a:tblPr firstRow="1" bandRow="1">
                <a:tableStyleId>{5C22544A-7EE6-4342-B048-85BDC9FD1C3A}</a:tableStyleId>
              </a:tblPr>
              <a:tblGrid>
                <a:gridCol w="1143001">
                  <a:extLst>
                    <a:ext uri="{9D8B030D-6E8A-4147-A177-3AD203B41FA5}">
                      <a16:colId xmlns:a16="http://schemas.microsoft.com/office/drawing/2014/main" val="963363364"/>
                    </a:ext>
                  </a:extLst>
                </a:gridCol>
                <a:gridCol w="1066800">
                  <a:extLst>
                    <a:ext uri="{9D8B030D-6E8A-4147-A177-3AD203B41FA5}">
                      <a16:colId xmlns:a16="http://schemas.microsoft.com/office/drawing/2014/main" val="2856238639"/>
                    </a:ext>
                  </a:extLst>
                </a:gridCol>
                <a:gridCol w="914399">
                  <a:extLst>
                    <a:ext uri="{9D8B030D-6E8A-4147-A177-3AD203B41FA5}">
                      <a16:colId xmlns:a16="http://schemas.microsoft.com/office/drawing/2014/main" val="3303374595"/>
                    </a:ext>
                  </a:extLst>
                </a:gridCol>
                <a:gridCol w="1041400">
                  <a:extLst>
                    <a:ext uri="{9D8B030D-6E8A-4147-A177-3AD203B41FA5}">
                      <a16:colId xmlns:a16="http://schemas.microsoft.com/office/drawing/2014/main" val="3383695963"/>
                    </a:ext>
                  </a:extLst>
                </a:gridCol>
                <a:gridCol w="1041400">
                  <a:extLst>
                    <a:ext uri="{9D8B030D-6E8A-4147-A177-3AD203B41FA5}">
                      <a16:colId xmlns:a16="http://schemas.microsoft.com/office/drawing/2014/main" val="4270129585"/>
                    </a:ext>
                  </a:extLst>
                </a:gridCol>
                <a:gridCol w="1041400">
                  <a:extLst>
                    <a:ext uri="{9D8B030D-6E8A-4147-A177-3AD203B41FA5}">
                      <a16:colId xmlns:a16="http://schemas.microsoft.com/office/drawing/2014/main" val="4181728898"/>
                    </a:ext>
                  </a:extLst>
                </a:gridCol>
              </a:tblGrid>
              <a:tr h="1466088">
                <a:tc>
                  <a:txBody>
                    <a:bodyPr/>
                    <a:lstStyle/>
                    <a:p>
                      <a:r>
                        <a:rPr lang="en-IN" sz="1800" dirty="0"/>
                        <a:t>Inner Diameter (inch)</a:t>
                      </a:r>
                    </a:p>
                  </a:txBody>
                  <a:tcPr/>
                </a:tc>
                <a:tc>
                  <a:txBody>
                    <a:bodyPr/>
                    <a:lstStyle/>
                    <a:p>
                      <a:r>
                        <a:rPr lang="en-IN" sz="1800" dirty="0"/>
                        <a:t>Outer Diameter (inch)</a:t>
                      </a:r>
                    </a:p>
                  </a:txBody>
                  <a:tcPr/>
                </a:tc>
                <a:tc>
                  <a:txBody>
                    <a:bodyPr/>
                    <a:lstStyle/>
                    <a:p>
                      <a:r>
                        <a:rPr lang="en-IN" sz="1800" b="1" dirty="0"/>
                        <a:t>Length (cm)</a:t>
                      </a:r>
                    </a:p>
                  </a:txBody>
                  <a:tcPr/>
                </a:tc>
                <a:tc>
                  <a:txBody>
                    <a:bodyPr/>
                    <a:lstStyle/>
                    <a:p>
                      <a:r>
                        <a:rPr lang="en-IN" sz="1800" dirty="0"/>
                        <a:t>Slack in Nylon Weave</a:t>
                      </a:r>
                      <a:endParaRPr lang="en-IN" sz="2400" dirty="0"/>
                    </a:p>
                  </a:txBody>
                  <a:tcPr/>
                </a:tc>
                <a:tc>
                  <a:txBody>
                    <a:bodyPr/>
                    <a:lstStyle/>
                    <a:p>
                      <a:r>
                        <a:rPr lang="en-IN" sz="1800" dirty="0"/>
                        <a:t>Contraction (cm)</a:t>
                      </a:r>
                    </a:p>
                  </a:txBody>
                  <a:tcPr/>
                </a:tc>
                <a:tc>
                  <a:txBody>
                    <a:bodyPr/>
                    <a:lstStyle/>
                    <a:p>
                      <a:r>
                        <a:rPr lang="en-IN" sz="1800" dirty="0"/>
                        <a:t>Percentage Contraction</a:t>
                      </a:r>
                    </a:p>
                  </a:txBody>
                  <a:tcPr/>
                </a:tc>
                <a:extLst>
                  <a:ext uri="{0D108BD9-81ED-4DB2-BD59-A6C34878D82A}">
                    <a16:rowId xmlns:a16="http://schemas.microsoft.com/office/drawing/2014/main" val="208251864"/>
                  </a:ext>
                </a:extLst>
              </a:tr>
              <a:tr h="451104">
                <a:tc>
                  <a:txBody>
                    <a:bodyPr/>
                    <a:lstStyle/>
                    <a:p>
                      <a:r>
                        <a:rPr lang="en-IN" dirty="0"/>
                        <a:t>1/3</a:t>
                      </a:r>
                    </a:p>
                  </a:txBody>
                  <a:tcPr/>
                </a:tc>
                <a:tc>
                  <a:txBody>
                    <a:bodyPr/>
                    <a:lstStyle/>
                    <a:p>
                      <a:r>
                        <a:rPr lang="en-IN" dirty="0"/>
                        <a:t>1/2</a:t>
                      </a:r>
                    </a:p>
                  </a:txBody>
                  <a:tcPr/>
                </a:tc>
                <a:tc>
                  <a:txBody>
                    <a:bodyPr/>
                    <a:lstStyle/>
                    <a:p>
                      <a:r>
                        <a:rPr lang="en-IN" dirty="0"/>
                        <a:t>20</a:t>
                      </a:r>
                    </a:p>
                  </a:txBody>
                  <a:tcPr/>
                </a:tc>
                <a:tc>
                  <a:txBody>
                    <a:bodyPr/>
                    <a:lstStyle/>
                    <a:p>
                      <a:r>
                        <a:rPr lang="en-IN" dirty="0"/>
                        <a:t>No</a:t>
                      </a:r>
                    </a:p>
                  </a:txBody>
                  <a:tcPr/>
                </a:tc>
                <a:tc>
                  <a:txBody>
                    <a:bodyPr/>
                    <a:lstStyle/>
                    <a:p>
                      <a:r>
                        <a:rPr lang="en-IN" dirty="0"/>
                        <a:t>2.5</a:t>
                      </a:r>
                    </a:p>
                  </a:txBody>
                  <a:tcPr/>
                </a:tc>
                <a:tc>
                  <a:txBody>
                    <a:bodyPr/>
                    <a:lstStyle/>
                    <a:p>
                      <a:r>
                        <a:rPr lang="en-IN" dirty="0"/>
                        <a:t>12.5</a:t>
                      </a:r>
                    </a:p>
                  </a:txBody>
                  <a:tcPr/>
                </a:tc>
                <a:extLst>
                  <a:ext uri="{0D108BD9-81ED-4DB2-BD59-A6C34878D82A}">
                    <a16:rowId xmlns:a16="http://schemas.microsoft.com/office/drawing/2014/main" val="748082481"/>
                  </a:ext>
                </a:extLst>
              </a:tr>
              <a:tr h="451104">
                <a:tc>
                  <a:txBody>
                    <a:bodyPr/>
                    <a:lstStyle/>
                    <a:p>
                      <a:r>
                        <a:rPr lang="en-IN" dirty="0"/>
                        <a:t>1/3</a:t>
                      </a:r>
                    </a:p>
                  </a:txBody>
                  <a:tcPr/>
                </a:tc>
                <a:tc>
                  <a:txBody>
                    <a:bodyPr/>
                    <a:lstStyle/>
                    <a:p>
                      <a:r>
                        <a:rPr lang="en-IN" dirty="0"/>
                        <a:t>1/2</a:t>
                      </a:r>
                    </a:p>
                  </a:txBody>
                  <a:tcPr/>
                </a:tc>
                <a:tc>
                  <a:txBody>
                    <a:bodyPr/>
                    <a:lstStyle/>
                    <a:p>
                      <a:r>
                        <a:rPr lang="en-IN" dirty="0"/>
                        <a:t>20</a:t>
                      </a:r>
                    </a:p>
                  </a:txBody>
                  <a:tcPr/>
                </a:tc>
                <a:tc>
                  <a:txBody>
                    <a:bodyPr/>
                    <a:lstStyle/>
                    <a:p>
                      <a:r>
                        <a:rPr lang="en-IN" dirty="0"/>
                        <a:t>Yes</a:t>
                      </a:r>
                    </a:p>
                  </a:txBody>
                  <a:tcPr/>
                </a:tc>
                <a:tc>
                  <a:txBody>
                    <a:bodyPr/>
                    <a:lstStyle/>
                    <a:p>
                      <a:r>
                        <a:rPr lang="en-IN" dirty="0"/>
                        <a:t>0.5</a:t>
                      </a:r>
                    </a:p>
                  </a:txBody>
                  <a:tcPr/>
                </a:tc>
                <a:tc>
                  <a:txBody>
                    <a:bodyPr/>
                    <a:lstStyle/>
                    <a:p>
                      <a:r>
                        <a:rPr lang="en-IN" dirty="0"/>
                        <a:t>2.5</a:t>
                      </a:r>
                    </a:p>
                  </a:txBody>
                  <a:tcPr/>
                </a:tc>
                <a:extLst>
                  <a:ext uri="{0D108BD9-81ED-4DB2-BD59-A6C34878D82A}">
                    <a16:rowId xmlns:a16="http://schemas.microsoft.com/office/drawing/2014/main" val="1115881121"/>
                  </a:ext>
                </a:extLst>
              </a:tr>
              <a:tr h="451104">
                <a:tc>
                  <a:txBody>
                    <a:bodyPr/>
                    <a:lstStyle/>
                    <a:p>
                      <a:r>
                        <a:rPr lang="en-IN" dirty="0"/>
                        <a:t>1/2</a:t>
                      </a:r>
                    </a:p>
                  </a:txBody>
                  <a:tcPr/>
                </a:tc>
                <a:tc>
                  <a:txBody>
                    <a:bodyPr/>
                    <a:lstStyle/>
                    <a:p>
                      <a:r>
                        <a:rPr lang="en-IN" dirty="0"/>
                        <a:t>5/8</a:t>
                      </a:r>
                    </a:p>
                  </a:txBody>
                  <a:tcPr/>
                </a:tc>
                <a:tc>
                  <a:txBody>
                    <a:bodyPr/>
                    <a:lstStyle/>
                    <a:p>
                      <a:r>
                        <a:rPr lang="en-IN" dirty="0"/>
                        <a:t>30</a:t>
                      </a:r>
                    </a:p>
                  </a:txBody>
                  <a:tcPr/>
                </a:tc>
                <a:tc>
                  <a:txBody>
                    <a:bodyPr/>
                    <a:lstStyle/>
                    <a:p>
                      <a:r>
                        <a:rPr lang="en-IN" dirty="0"/>
                        <a:t>No</a:t>
                      </a:r>
                    </a:p>
                  </a:txBody>
                  <a:tcPr/>
                </a:tc>
                <a:tc>
                  <a:txBody>
                    <a:bodyPr/>
                    <a:lstStyle/>
                    <a:p>
                      <a:r>
                        <a:rPr lang="en-IN" dirty="0"/>
                        <a:t>3</a:t>
                      </a:r>
                    </a:p>
                  </a:txBody>
                  <a:tcPr/>
                </a:tc>
                <a:tc>
                  <a:txBody>
                    <a:bodyPr/>
                    <a:lstStyle/>
                    <a:p>
                      <a:r>
                        <a:rPr lang="en-IN" dirty="0"/>
                        <a:t>10</a:t>
                      </a:r>
                    </a:p>
                  </a:txBody>
                  <a:tcPr/>
                </a:tc>
                <a:extLst>
                  <a:ext uri="{0D108BD9-81ED-4DB2-BD59-A6C34878D82A}">
                    <a16:rowId xmlns:a16="http://schemas.microsoft.com/office/drawing/2014/main" val="984271013"/>
                  </a:ext>
                </a:extLst>
              </a:tr>
            </a:tbl>
          </a:graphicData>
        </a:graphic>
      </p:graphicFrame>
    </p:spTree>
    <p:extLst>
      <p:ext uri="{BB962C8B-B14F-4D97-AF65-F5344CB8AC3E}">
        <p14:creationId xmlns:p14="http://schemas.microsoft.com/office/powerpoint/2010/main" val="28206151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6B9D6-725A-44F9-BE79-77412B6268D8}"/>
              </a:ext>
            </a:extLst>
          </p:cNvPr>
          <p:cNvSpPr>
            <a:spLocks noGrp="1"/>
          </p:cNvSpPr>
          <p:nvPr>
            <p:ph type="title"/>
          </p:nvPr>
        </p:nvSpPr>
        <p:spPr>
          <a:xfrm>
            <a:off x="0" y="1123838"/>
            <a:ext cx="2590800" cy="4601183"/>
          </a:xfrm>
        </p:spPr>
        <p:txBody>
          <a:bodyPr>
            <a:normAutofit/>
          </a:bodyPr>
          <a:lstStyle/>
          <a:p>
            <a:pPr algn="ctr"/>
            <a:r>
              <a:rPr lang="en-IN" sz="5400" b="1" dirty="0">
                <a:latin typeface="18thCentury" pitchFamily="2" charset="0"/>
              </a:rPr>
              <a:t>Muscle </a:t>
            </a:r>
            <a:r>
              <a:rPr lang="en-IN" sz="5400" b="1" dirty="0" smtClean="0">
                <a:latin typeface="18thCentury" pitchFamily="2" charset="0"/>
              </a:rPr>
              <a:t>Test</a:t>
            </a:r>
            <a:br>
              <a:rPr lang="en-IN" sz="5400" b="1" dirty="0" smtClean="0">
                <a:latin typeface="18thCentury" pitchFamily="2" charset="0"/>
              </a:rPr>
            </a:br>
            <a:r>
              <a:rPr lang="en-IN" sz="5400" b="1" dirty="0" smtClean="0">
                <a:latin typeface="18thCentury" pitchFamily="2" charset="0"/>
              </a:rPr>
              <a:t>(Video)</a:t>
            </a:r>
            <a:endParaRPr lang="en-IN" sz="5400" b="1" dirty="0">
              <a:latin typeface="18thCentury" pitchFamily="2" charset="0"/>
            </a:endParaRPr>
          </a:p>
        </p:txBody>
      </p:sp>
      <p:pic>
        <p:nvPicPr>
          <p:cNvPr id="5" name="Picture 4">
            <a:extLst>
              <a:ext uri="{FF2B5EF4-FFF2-40B4-BE49-F238E27FC236}">
                <a16:creationId xmlns:a16="http://schemas.microsoft.com/office/drawing/2014/main" id="{7A2C8701-E76A-494C-B4B0-C5B4DFFB6199}"/>
              </a:ext>
            </a:extLst>
          </p:cNvPr>
          <p:cNvPicPr>
            <a:picLocks noChangeAspect="1"/>
          </p:cNvPicPr>
          <p:nvPr/>
        </p:nvPicPr>
        <p:blipFill rotWithShape="1">
          <a:blip r:embed="rId4">
            <a:extLst>
              <a:ext uri="{28A0092B-C50C-407E-A947-70E740481C1C}">
                <a14:useLocalDpi xmlns:a14="http://schemas.microsoft.com/office/drawing/2010/main" val="0"/>
              </a:ext>
            </a:extLst>
          </a:blip>
          <a:srcRect l="1613" t="10753" b="18280"/>
          <a:stretch/>
        </p:blipFill>
        <p:spPr>
          <a:xfrm>
            <a:off x="3505200" y="747712"/>
            <a:ext cx="4648200" cy="2514600"/>
          </a:xfrm>
          <a:prstGeom prst="rect">
            <a:avLst/>
          </a:prstGeom>
        </p:spPr>
      </p:pic>
      <p:pic>
        <p:nvPicPr>
          <p:cNvPr id="13" name="962D2F23">
            <a:hlinkClick r:id="" action="ppaction://media"/>
            <a:extLst>
              <a:ext uri="{FF2B5EF4-FFF2-40B4-BE49-F238E27FC236}">
                <a16:creationId xmlns:a16="http://schemas.microsoft.com/office/drawing/2014/main" id="{347BFA9C-CCEF-4F2B-8CEB-B10EF9BC9D4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581400" y="3719512"/>
            <a:ext cx="4495800" cy="2528888"/>
          </a:xfrm>
        </p:spPr>
      </p:pic>
    </p:spTree>
    <p:extLst>
      <p:ext uri="{BB962C8B-B14F-4D97-AF65-F5344CB8AC3E}">
        <p14:creationId xmlns:p14="http://schemas.microsoft.com/office/powerpoint/2010/main" val="4157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4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F9014-A8AC-4C5B-A44D-E624674ABACB}"/>
              </a:ext>
            </a:extLst>
          </p:cNvPr>
          <p:cNvSpPr>
            <a:spLocks noGrp="1"/>
          </p:cNvSpPr>
          <p:nvPr>
            <p:ph type="title"/>
          </p:nvPr>
        </p:nvSpPr>
        <p:spPr>
          <a:xfrm>
            <a:off x="0" y="2693281"/>
            <a:ext cx="2539718" cy="1433931"/>
          </a:xfrm>
        </p:spPr>
        <p:txBody>
          <a:bodyPr>
            <a:noAutofit/>
          </a:bodyPr>
          <a:lstStyle/>
          <a:p>
            <a:pPr algn="ctr"/>
            <a:r>
              <a:rPr lang="en-IN" sz="3200" b="1" dirty="0">
                <a:latin typeface="18thCentury" pitchFamily="2" charset="0"/>
              </a:rPr>
              <a:t>Prototype (120˚ range of motion)</a:t>
            </a:r>
          </a:p>
        </p:txBody>
      </p:sp>
      <p:pic>
        <p:nvPicPr>
          <p:cNvPr id="4" name="WhatsApp Video 2019-01-10 at 11.04.28 PM">
            <a:hlinkClick r:id="" action="ppaction://media"/>
            <a:extLst>
              <a:ext uri="{FF2B5EF4-FFF2-40B4-BE49-F238E27FC236}">
                <a16:creationId xmlns:a16="http://schemas.microsoft.com/office/drawing/2014/main" id="{51167928-41EB-459C-988C-ED23070527D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667000" y="749587"/>
            <a:ext cx="3602038" cy="1981200"/>
          </a:xfrm>
        </p:spPr>
      </p:pic>
      <p:pic>
        <p:nvPicPr>
          <p:cNvPr id="5" name="WhatsApp Video 2019-01-10 at 11.04.33 PM">
            <a:hlinkClick r:id="" action="ppaction://media"/>
            <a:extLst>
              <a:ext uri="{FF2B5EF4-FFF2-40B4-BE49-F238E27FC236}">
                <a16:creationId xmlns:a16="http://schemas.microsoft.com/office/drawing/2014/main" id="{6BD95644-C304-4388-949E-EC64434FDEF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171907" y="3276600"/>
            <a:ext cx="3602181" cy="2362200"/>
          </a:xfrm>
          <a:prstGeom prst="rect">
            <a:avLst/>
          </a:prstGeom>
        </p:spPr>
      </p:pic>
      <p:sp>
        <p:nvSpPr>
          <p:cNvPr id="6" name="TextBox 5">
            <a:extLst>
              <a:ext uri="{FF2B5EF4-FFF2-40B4-BE49-F238E27FC236}">
                <a16:creationId xmlns:a16="http://schemas.microsoft.com/office/drawing/2014/main" id="{CFAF1ABF-778B-4945-87BF-AD64BFCBEFB0}"/>
              </a:ext>
            </a:extLst>
          </p:cNvPr>
          <p:cNvSpPr txBox="1"/>
          <p:nvPr/>
        </p:nvSpPr>
        <p:spPr>
          <a:xfrm>
            <a:off x="6373019" y="1379515"/>
            <a:ext cx="2366433" cy="584775"/>
          </a:xfrm>
          <a:prstGeom prst="rect">
            <a:avLst/>
          </a:prstGeom>
          <a:noFill/>
        </p:spPr>
        <p:txBody>
          <a:bodyPr wrap="square" rtlCol="0">
            <a:spAutoFit/>
          </a:bodyPr>
          <a:lstStyle/>
          <a:p>
            <a:r>
              <a:rPr lang="en-IN" sz="3200" dirty="0">
                <a:latin typeface="18thCentury" pitchFamily="2" charset="0"/>
              </a:rPr>
              <a:t>Dorsiflexion</a:t>
            </a:r>
          </a:p>
        </p:txBody>
      </p:sp>
      <p:sp>
        <p:nvSpPr>
          <p:cNvPr id="7" name="TextBox 6">
            <a:extLst>
              <a:ext uri="{FF2B5EF4-FFF2-40B4-BE49-F238E27FC236}">
                <a16:creationId xmlns:a16="http://schemas.microsoft.com/office/drawing/2014/main" id="{AB30FAD6-5DDE-4906-A069-CF08A1EA31B9}"/>
              </a:ext>
            </a:extLst>
          </p:cNvPr>
          <p:cNvSpPr txBox="1"/>
          <p:nvPr/>
        </p:nvSpPr>
        <p:spPr>
          <a:xfrm>
            <a:off x="2539718" y="4127212"/>
            <a:ext cx="2718081" cy="584775"/>
          </a:xfrm>
          <a:prstGeom prst="rect">
            <a:avLst/>
          </a:prstGeom>
          <a:noFill/>
        </p:spPr>
        <p:txBody>
          <a:bodyPr wrap="square" rtlCol="0">
            <a:spAutoFit/>
          </a:bodyPr>
          <a:lstStyle/>
          <a:p>
            <a:r>
              <a:rPr lang="en-IN" sz="3200" dirty="0" smtClean="0">
                <a:latin typeface="18thCentury" pitchFamily="2" charset="0"/>
              </a:rPr>
              <a:t>Plantarflexion</a:t>
            </a:r>
            <a:endParaRPr lang="en-IN" sz="3200" dirty="0">
              <a:latin typeface="18thCentury" pitchFamily="2" charset="0"/>
            </a:endParaRPr>
          </a:p>
        </p:txBody>
      </p:sp>
    </p:spTree>
    <p:extLst>
      <p:ext uri="{BB962C8B-B14F-4D97-AF65-F5344CB8AC3E}">
        <p14:creationId xmlns:p14="http://schemas.microsoft.com/office/powerpoint/2010/main" val="213105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1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4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E2F85-A907-47D3-9CD2-E0FA35D3EEB5}"/>
              </a:ext>
            </a:extLst>
          </p:cNvPr>
          <p:cNvSpPr>
            <a:spLocks noGrp="1"/>
          </p:cNvSpPr>
          <p:nvPr>
            <p:ph type="title"/>
          </p:nvPr>
        </p:nvSpPr>
        <p:spPr/>
        <p:txBody>
          <a:bodyPr>
            <a:normAutofit/>
          </a:bodyPr>
          <a:lstStyle/>
          <a:p>
            <a:pPr algn="ctr"/>
            <a:r>
              <a:rPr lang="en-IN" sz="4400" b="1" dirty="0"/>
              <a:t>Orthosis Design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509372"/>
            <a:ext cx="4610680" cy="5830114"/>
          </a:xfrm>
          <a:prstGeom prst="rect">
            <a:avLst/>
          </a:prstGeom>
        </p:spPr>
      </p:pic>
    </p:spTree>
    <p:extLst>
      <p:ext uri="{BB962C8B-B14F-4D97-AF65-F5344CB8AC3E}">
        <p14:creationId xmlns:p14="http://schemas.microsoft.com/office/powerpoint/2010/main" val="20558468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19089-7C38-4B6C-BE20-510664779E24}"/>
              </a:ext>
            </a:extLst>
          </p:cNvPr>
          <p:cNvSpPr>
            <a:spLocks noGrp="1"/>
          </p:cNvSpPr>
          <p:nvPr>
            <p:ph type="title"/>
          </p:nvPr>
        </p:nvSpPr>
        <p:spPr>
          <a:xfrm>
            <a:off x="0" y="1123838"/>
            <a:ext cx="2514600" cy="4601183"/>
          </a:xfrm>
        </p:spPr>
        <p:txBody>
          <a:bodyPr>
            <a:normAutofit/>
          </a:bodyPr>
          <a:lstStyle/>
          <a:p>
            <a:pPr algn="ctr"/>
            <a:r>
              <a:rPr lang="en-IN" sz="3200" b="1" dirty="0"/>
              <a:t>EMG Dynamic </a:t>
            </a:r>
            <a:r>
              <a:rPr lang="en-IN" sz="3200" b="1" dirty="0" err="1" smtClean="0"/>
              <a:t>Thresholding</a:t>
            </a:r>
            <a:r>
              <a:rPr lang="en-IN" sz="3200" b="1" dirty="0" smtClean="0"/>
              <a:t/>
            </a:r>
            <a:br>
              <a:rPr lang="en-IN" sz="3200" b="1" dirty="0" smtClean="0"/>
            </a:br>
            <a:r>
              <a:rPr lang="en-IN" sz="3200" b="1" dirty="0" smtClean="0"/>
              <a:t>(Video)</a:t>
            </a:r>
            <a:endParaRPr lang="en-IN" sz="3200" b="1" dirty="0"/>
          </a:p>
        </p:txBody>
      </p:sp>
      <p:pic>
        <p:nvPicPr>
          <p:cNvPr id="4" name="WhatsApp Video 2019-02-12 at 8.33.35 PM">
            <a:hlinkClick r:id="" action="ppaction://media"/>
            <a:extLst>
              <a:ext uri="{FF2B5EF4-FFF2-40B4-BE49-F238E27FC236}">
                <a16:creationId xmlns:a16="http://schemas.microsoft.com/office/drawing/2014/main" id="{020B390F-526A-46A4-A4F7-AC74FB3FC21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71800" y="1447800"/>
            <a:ext cx="5654005" cy="3103486"/>
          </a:xfrm>
        </p:spPr>
      </p:pic>
      <p:sp>
        <p:nvSpPr>
          <p:cNvPr id="5" name="TextBox 4">
            <a:extLst>
              <a:ext uri="{FF2B5EF4-FFF2-40B4-BE49-F238E27FC236}">
                <a16:creationId xmlns:a16="http://schemas.microsoft.com/office/drawing/2014/main" id="{A1AF6C42-0B0D-4DBA-A722-2633740E6758}"/>
              </a:ext>
            </a:extLst>
          </p:cNvPr>
          <p:cNvSpPr txBox="1"/>
          <p:nvPr/>
        </p:nvSpPr>
        <p:spPr>
          <a:xfrm>
            <a:off x="4800600" y="4724400"/>
            <a:ext cx="1981200" cy="646331"/>
          </a:xfrm>
          <a:prstGeom prst="rect">
            <a:avLst/>
          </a:prstGeom>
          <a:noFill/>
        </p:spPr>
        <p:txBody>
          <a:bodyPr wrap="square" rtlCol="0">
            <a:spAutoFit/>
          </a:bodyPr>
          <a:lstStyle/>
          <a:p>
            <a:pPr algn="ctr"/>
            <a:r>
              <a:rPr lang="en-IN" dirty="0"/>
              <a:t>Tibialis Anterior for Dorsiflexion</a:t>
            </a:r>
          </a:p>
        </p:txBody>
      </p:sp>
    </p:spTree>
    <p:extLst>
      <p:ext uri="{BB962C8B-B14F-4D97-AF65-F5344CB8AC3E}">
        <p14:creationId xmlns:p14="http://schemas.microsoft.com/office/powerpoint/2010/main" val="147861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1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3838"/>
            <a:ext cx="2590800" cy="4601183"/>
          </a:xfrm>
        </p:spPr>
        <p:txBody>
          <a:bodyPr>
            <a:normAutofit/>
          </a:bodyPr>
          <a:lstStyle/>
          <a:p>
            <a:pPr algn="ctr"/>
            <a:r>
              <a:rPr lang="en-US" sz="3600" dirty="0" smtClean="0"/>
              <a:t>EMG Voltage-Time </a:t>
            </a:r>
            <a:r>
              <a:rPr lang="en-US" sz="3600" dirty="0"/>
              <a:t>G</a:t>
            </a:r>
            <a:r>
              <a:rPr lang="en-US" sz="3600" dirty="0" smtClean="0"/>
              <a:t>raph</a:t>
            </a:r>
            <a:endParaRPr lang="en-IN" sz="3600" dirty="0"/>
          </a:p>
        </p:txBody>
      </p:sp>
      <p:sp>
        <p:nvSpPr>
          <p:cNvPr id="3" name="Content Placeholder 2"/>
          <p:cNvSpPr>
            <a:spLocks noGrp="1"/>
          </p:cNvSpPr>
          <p:nvPr>
            <p:ph idx="1"/>
          </p:nvPr>
        </p:nvSpPr>
        <p:spPr>
          <a:xfrm>
            <a:off x="2901951" y="5285347"/>
            <a:ext cx="5486400" cy="879348"/>
          </a:xfrm>
        </p:spPr>
        <p:txBody>
          <a:bodyPr>
            <a:normAutofit fontScale="92500" lnSpcReduction="20000"/>
          </a:bodyPr>
          <a:lstStyle/>
          <a:p>
            <a:r>
              <a:rPr lang="en-US" dirty="0"/>
              <a:t>Figure </a:t>
            </a:r>
            <a:r>
              <a:rPr lang="en-US" dirty="0" smtClean="0"/>
              <a:t>shows </a:t>
            </a:r>
            <a:r>
              <a:rPr lang="en-US" dirty="0"/>
              <a:t>the voltage time graph obtained after the application of the </a:t>
            </a:r>
            <a:r>
              <a:rPr lang="en-US" dirty="0" err="1"/>
              <a:t>Kalman</a:t>
            </a:r>
            <a:r>
              <a:rPr lang="en-US" dirty="0"/>
              <a:t> Filter to both signals, and the threshold lines calculated using the above formula.</a:t>
            </a:r>
            <a:endParaRPr lang="en-IN" dirty="0"/>
          </a:p>
          <a:p>
            <a:endParaRPr lang="en-IN" dirty="0"/>
          </a:p>
        </p:txBody>
      </p:sp>
      <p:pic>
        <p:nvPicPr>
          <p:cNvPr id="4" name="Picture 3"/>
          <p:cNvPicPr/>
          <p:nvPr/>
        </p:nvPicPr>
        <p:blipFill>
          <a:blip r:embed="rId2"/>
          <a:srcRect l="800" r="916" b="6687"/>
          <a:stretch>
            <a:fillRect/>
          </a:stretch>
        </p:blipFill>
        <p:spPr>
          <a:xfrm>
            <a:off x="2901951" y="762000"/>
            <a:ext cx="5486400" cy="4038600"/>
          </a:xfrm>
          <a:prstGeom prst="rect">
            <a:avLst/>
          </a:prstGeom>
          <a:noFill/>
          <a:ln>
            <a:noFill/>
            <a:prstDash/>
          </a:ln>
        </p:spPr>
      </p:pic>
    </p:spTree>
    <p:extLst>
      <p:ext uri="{BB962C8B-B14F-4D97-AF65-F5344CB8AC3E}">
        <p14:creationId xmlns:p14="http://schemas.microsoft.com/office/powerpoint/2010/main" val="16970225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120D7-2E1D-4425-8A2E-E970DA68F515}"/>
              </a:ext>
            </a:extLst>
          </p:cNvPr>
          <p:cNvSpPr>
            <a:spLocks noGrp="1"/>
          </p:cNvSpPr>
          <p:nvPr>
            <p:ph type="title"/>
          </p:nvPr>
        </p:nvSpPr>
        <p:spPr>
          <a:xfrm>
            <a:off x="0" y="1123838"/>
            <a:ext cx="2514600" cy="4601183"/>
          </a:xfrm>
        </p:spPr>
        <p:txBody>
          <a:bodyPr>
            <a:normAutofit/>
          </a:bodyPr>
          <a:lstStyle/>
          <a:p>
            <a:pPr algn="ctr"/>
            <a:r>
              <a:rPr lang="en-IN" sz="4000" dirty="0"/>
              <a:t>EMG Intent </a:t>
            </a:r>
            <a:r>
              <a:rPr lang="en-IN" sz="4000" dirty="0" smtClean="0"/>
              <a:t>Estimation</a:t>
            </a:r>
            <a:br>
              <a:rPr lang="en-IN" sz="4000" dirty="0" smtClean="0"/>
            </a:br>
            <a:r>
              <a:rPr lang="en-IN" sz="4000" dirty="0" smtClean="0"/>
              <a:t>(Video)</a:t>
            </a:r>
            <a:endParaRPr lang="en-IN" sz="4000" dirty="0"/>
          </a:p>
        </p:txBody>
      </p:sp>
      <p:pic>
        <p:nvPicPr>
          <p:cNvPr id="8" name="EMG Intent Estimation">
            <a:hlinkClick r:id="" action="ppaction://media"/>
            <a:extLst>
              <a:ext uri="{FF2B5EF4-FFF2-40B4-BE49-F238E27FC236}">
                <a16:creationId xmlns:a16="http://schemas.microsoft.com/office/drawing/2014/main" id="{E1C3CFB2-CB79-476D-9FDB-926BF606534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49218" y="1447800"/>
            <a:ext cx="6164582" cy="3698749"/>
          </a:xfrm>
          <a:prstGeom prst="rect">
            <a:avLst/>
          </a:prstGeom>
        </p:spPr>
      </p:pic>
    </p:spTree>
    <p:extLst>
      <p:ext uri="{BB962C8B-B14F-4D97-AF65-F5344CB8AC3E}">
        <p14:creationId xmlns:p14="http://schemas.microsoft.com/office/powerpoint/2010/main" val="392747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1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992A0-CB7A-4E4C-8BAB-1C38C5466F79}"/>
              </a:ext>
            </a:extLst>
          </p:cNvPr>
          <p:cNvSpPr>
            <a:spLocks noGrp="1"/>
          </p:cNvSpPr>
          <p:nvPr>
            <p:ph type="title"/>
          </p:nvPr>
        </p:nvSpPr>
        <p:spPr/>
        <p:txBody>
          <a:bodyPr>
            <a:normAutofit/>
          </a:bodyPr>
          <a:lstStyle/>
          <a:p>
            <a:pPr algn="ctr"/>
            <a:r>
              <a:rPr lang="en-US" sz="4400" b="1" dirty="0" smtClean="0"/>
              <a:t>Working Video</a:t>
            </a:r>
            <a:endParaRPr lang="en-IN" sz="4400" b="1" dirty="0"/>
          </a:p>
        </p:txBody>
      </p:sp>
      <p:pic>
        <p:nvPicPr>
          <p:cNvPr id="5" name="SPEAR_Ultimate_Final">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85485" y="1600200"/>
            <a:ext cx="6061066" cy="3733800"/>
          </a:xfrm>
        </p:spPr>
      </p:pic>
    </p:spTree>
    <p:extLst>
      <p:ext uri="{BB962C8B-B14F-4D97-AF65-F5344CB8AC3E}">
        <p14:creationId xmlns:p14="http://schemas.microsoft.com/office/powerpoint/2010/main" val="355032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F5D28-78AC-45AA-B4B4-D429F4FA131C}"/>
              </a:ext>
            </a:extLst>
          </p:cNvPr>
          <p:cNvSpPr>
            <a:spLocks noGrp="1"/>
          </p:cNvSpPr>
          <p:nvPr>
            <p:ph type="title"/>
          </p:nvPr>
        </p:nvSpPr>
        <p:spPr/>
        <p:txBody>
          <a:bodyPr>
            <a:normAutofit/>
          </a:bodyPr>
          <a:lstStyle/>
          <a:p>
            <a:pPr algn="ctr"/>
            <a:r>
              <a:rPr lang="en-IN" sz="5400" b="1" dirty="0">
                <a:solidFill>
                  <a:schemeClr val="bg1"/>
                </a:solidFill>
                <a:cs typeface="Times New Roman" panose="02020603050405020304" pitchFamily="18" charset="0"/>
              </a:rPr>
              <a:t>Future </a:t>
            </a:r>
            <a:r>
              <a:rPr lang="en-IN" sz="5400" b="1" dirty="0" smtClean="0">
                <a:solidFill>
                  <a:schemeClr val="bg1"/>
                </a:solidFill>
                <a:cs typeface="Times New Roman" panose="02020603050405020304" pitchFamily="18" charset="0"/>
              </a:rPr>
              <a:t>Work</a:t>
            </a:r>
            <a:endParaRPr lang="en-IN" sz="5400" b="1" dirty="0">
              <a:solidFill>
                <a:schemeClr val="bg1"/>
              </a:solidFill>
            </a:endParaRPr>
          </a:p>
        </p:txBody>
      </p:sp>
      <p:sp>
        <p:nvSpPr>
          <p:cNvPr id="3" name="Content Placeholder 2">
            <a:extLst>
              <a:ext uri="{FF2B5EF4-FFF2-40B4-BE49-F238E27FC236}">
                <a16:creationId xmlns:a16="http://schemas.microsoft.com/office/drawing/2014/main" id="{EB11BDD0-FF21-49FC-B1D7-DE1DBDC2A075}"/>
              </a:ext>
            </a:extLst>
          </p:cNvPr>
          <p:cNvSpPr>
            <a:spLocks noGrp="1"/>
          </p:cNvSpPr>
          <p:nvPr>
            <p:ph idx="1"/>
          </p:nvPr>
        </p:nvSpPr>
        <p:spPr/>
        <p:txBody>
          <a:bodyPr/>
          <a:lstStyle/>
          <a:p>
            <a:pPr marL="0" indent="0">
              <a:buNone/>
            </a:pPr>
            <a:r>
              <a:rPr lang="en-IN" sz="1800" dirty="0"/>
              <a:t>The Orthosis can be extended to Inversion and Eversion motion in the ankle. </a:t>
            </a:r>
          </a:p>
          <a:p>
            <a:pPr marL="0" indent="0">
              <a:buNone/>
            </a:pPr>
            <a:r>
              <a:rPr lang="en-IN" sz="1800" dirty="0" smtClean="0"/>
              <a:t>	The </a:t>
            </a:r>
            <a:r>
              <a:rPr lang="en-IN" sz="1800" dirty="0"/>
              <a:t>Orthosis which has primarily been optimised for rehabilitation can be upgraded to Exoskeleton for the lower limb.</a:t>
            </a:r>
          </a:p>
          <a:p>
            <a:pPr marL="0" indent="0">
              <a:buNone/>
            </a:pPr>
            <a:r>
              <a:rPr lang="en-IN" sz="1800" dirty="0"/>
              <a:t>	Expandability is present for machine learning algorithms for greater accuracy of EMG intent estimation.</a:t>
            </a:r>
          </a:p>
          <a:p>
            <a:pPr marL="0" indent="0">
              <a:buNone/>
            </a:pPr>
            <a:r>
              <a:rPr lang="en-IN" sz="1800" dirty="0"/>
              <a:t>The main features of this exoskeleton:	</a:t>
            </a:r>
          </a:p>
          <a:p>
            <a:pPr marL="0" indent="0">
              <a:buNone/>
            </a:pPr>
            <a:r>
              <a:rPr lang="en-IN" sz="1800" dirty="0"/>
              <a:t>	1. Soft </a:t>
            </a:r>
            <a:r>
              <a:rPr lang="en-IN" sz="1800" dirty="0" err="1"/>
              <a:t>McKibben</a:t>
            </a:r>
            <a:r>
              <a:rPr lang="en-IN" sz="1800" dirty="0"/>
              <a:t> muscles provide actuation, eliminating rigidity and preventing damage to the user</a:t>
            </a:r>
          </a:p>
          <a:p>
            <a:pPr marL="0" indent="0">
              <a:buNone/>
            </a:pPr>
            <a:r>
              <a:rPr lang="en-IN" sz="1800" dirty="0"/>
              <a:t>	2. Autonomous control of the Lower limb with Electromyography signals.	</a:t>
            </a:r>
          </a:p>
        </p:txBody>
      </p:sp>
    </p:spTree>
    <p:extLst>
      <p:ext uri="{BB962C8B-B14F-4D97-AF65-F5344CB8AC3E}">
        <p14:creationId xmlns:p14="http://schemas.microsoft.com/office/powerpoint/2010/main" val="11643820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3838"/>
            <a:ext cx="2590800" cy="4601183"/>
          </a:xfrm>
        </p:spPr>
        <p:txBody>
          <a:bodyPr>
            <a:normAutofit/>
          </a:bodyPr>
          <a:lstStyle/>
          <a:p>
            <a:pPr algn="ctr"/>
            <a:r>
              <a:rPr lang="en-US" sz="5400" b="1" dirty="0">
                <a:latin typeface="18thCentury" pitchFamily="2" charset="0"/>
              </a:rPr>
              <a:t>Aim</a:t>
            </a:r>
            <a:endParaRPr lang="en-IN" sz="5400" b="1" dirty="0">
              <a:latin typeface="18thCentury" pitchFamily="2" charset="0"/>
            </a:endParaRPr>
          </a:p>
        </p:txBody>
      </p:sp>
      <p:sp>
        <p:nvSpPr>
          <p:cNvPr id="3" name="Content Placeholder 2"/>
          <p:cNvSpPr>
            <a:spLocks noGrp="1"/>
          </p:cNvSpPr>
          <p:nvPr>
            <p:ph idx="1"/>
          </p:nvPr>
        </p:nvSpPr>
        <p:spPr/>
        <p:txBody>
          <a:bodyPr/>
          <a:lstStyle/>
          <a:p>
            <a:pPr marL="0" indent="0">
              <a:buNone/>
            </a:pPr>
            <a:r>
              <a:rPr lang="en-IN" sz="3600" dirty="0">
                <a:solidFill>
                  <a:schemeClr val="accent6"/>
                </a:solidFill>
                <a:latin typeface="Bell MT" panose="02020503060305020303" pitchFamily="18" charset="0"/>
              </a:rPr>
              <a:t>	SPEAR is an Active Ankle-Foot </a:t>
            </a:r>
            <a:r>
              <a:rPr lang="en-IN" sz="3600" dirty="0" smtClean="0">
                <a:solidFill>
                  <a:schemeClr val="accent6"/>
                </a:solidFill>
                <a:latin typeface="Bell MT" panose="02020503060305020303" pitchFamily="18" charset="0"/>
              </a:rPr>
              <a:t>Orthosis (</a:t>
            </a:r>
            <a:r>
              <a:rPr lang="en-IN" sz="3600" dirty="0">
                <a:solidFill>
                  <a:schemeClr val="accent6"/>
                </a:solidFill>
                <a:latin typeface="Bell MT" panose="02020503060305020303" pitchFamily="18" charset="0"/>
              </a:rPr>
              <a:t>AFO), aimed at providing a </a:t>
            </a:r>
            <a:r>
              <a:rPr lang="en-IN" sz="3600">
                <a:solidFill>
                  <a:schemeClr val="accent6"/>
                </a:solidFill>
                <a:latin typeface="Bell MT" panose="02020503060305020303" pitchFamily="18" charset="0"/>
              </a:rPr>
              <a:t>cheap </a:t>
            </a:r>
            <a:r>
              <a:rPr lang="en-IN" sz="3600" smtClean="0">
                <a:solidFill>
                  <a:schemeClr val="accent6"/>
                </a:solidFill>
                <a:latin typeface="Bell MT" panose="02020503060305020303" pitchFamily="18" charset="0"/>
              </a:rPr>
              <a:t>and </a:t>
            </a:r>
            <a:r>
              <a:rPr lang="en-IN" sz="3600" dirty="0">
                <a:solidFill>
                  <a:schemeClr val="accent6"/>
                </a:solidFill>
                <a:latin typeface="Bell MT" panose="02020503060305020303" pitchFamily="18" charset="0"/>
              </a:rPr>
              <a:t>affordable solution for rehabilitating stroke survivors.</a:t>
            </a:r>
            <a:endParaRPr lang="en-IN" dirty="0">
              <a:solidFill>
                <a:schemeClr val="accent6"/>
              </a:solidFill>
              <a:latin typeface="Bell MT" panose="02020503060305020303" pitchFamily="18" charset="0"/>
            </a:endParaRPr>
          </a:p>
        </p:txBody>
      </p:sp>
    </p:spTree>
    <p:extLst>
      <p:ext uri="{BB962C8B-B14F-4D97-AF65-F5344CB8AC3E}">
        <p14:creationId xmlns:p14="http://schemas.microsoft.com/office/powerpoint/2010/main" val="10247384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smtClean="0"/>
              <a:t>Abstract</a:t>
            </a:r>
            <a:endParaRPr lang="en-IN" sz="4400" b="1" dirty="0"/>
          </a:p>
        </p:txBody>
      </p:sp>
      <p:sp>
        <p:nvSpPr>
          <p:cNvPr id="3" name="Content Placeholder 2"/>
          <p:cNvSpPr>
            <a:spLocks noGrp="1"/>
          </p:cNvSpPr>
          <p:nvPr>
            <p:ph idx="1"/>
          </p:nvPr>
        </p:nvSpPr>
        <p:spPr>
          <a:xfrm>
            <a:off x="2901950" y="864108"/>
            <a:ext cx="5861049" cy="5120640"/>
          </a:xfrm>
        </p:spPr>
        <p:txBody>
          <a:bodyPr>
            <a:normAutofit fontScale="92500" lnSpcReduction="20000"/>
          </a:bodyPr>
          <a:lstStyle/>
          <a:p>
            <a:pPr algn="just"/>
            <a:r>
              <a:rPr lang="en-US" dirty="0" smtClean="0">
                <a:solidFill>
                  <a:schemeClr val="accent6"/>
                </a:solidFill>
              </a:rPr>
              <a:t> </a:t>
            </a:r>
            <a:r>
              <a:rPr lang="en-US" dirty="0">
                <a:solidFill>
                  <a:schemeClr val="accent6"/>
                </a:solidFill>
              </a:rPr>
              <a:t>Stroke patients often suffer from Foot Drop, a paralysis of the muscles in the anterior portion of the lower leg, causing an inability or impaired ability to raise the foot from the ankle. This leads to extremities of the foot dragging along the ground while walking, and can cause tripping and other accidents. Presently, patients are trained to walk with canes, and physiotherapy is also prescribed. The physiotherapy requires the presence of a trainer, and these frequent consultations lead to huge expenditure. </a:t>
            </a:r>
          </a:p>
          <a:p>
            <a:pPr algn="just"/>
            <a:r>
              <a:rPr lang="en-US" dirty="0">
                <a:solidFill>
                  <a:schemeClr val="accent6"/>
                </a:solidFill>
              </a:rPr>
              <a:t>Currently, robotic therapeutic tools exist, but the rigidity does not lend itself to the compliant nature of the body, and are unwieldy. They are bulky and heavy which makes them unwearable under regular usage. </a:t>
            </a:r>
          </a:p>
          <a:p>
            <a:pPr algn="just"/>
            <a:r>
              <a:rPr lang="en-US" dirty="0">
                <a:solidFill>
                  <a:schemeClr val="accent6"/>
                </a:solidFill>
              </a:rPr>
              <a:t>As a bio-inspired solution, SPEAR aims to provide a soft robotic approach to the physio therapy. The end effectors at the ankle are a set of soft pneumatic actuators, controlled by </a:t>
            </a:r>
            <a:r>
              <a:rPr lang="en-US" dirty="0" smtClean="0">
                <a:solidFill>
                  <a:schemeClr val="accent6"/>
                </a:solidFill>
              </a:rPr>
              <a:t>electromyography </a:t>
            </a:r>
            <a:r>
              <a:rPr lang="en-US" dirty="0">
                <a:solidFill>
                  <a:schemeClr val="accent6"/>
                </a:solidFill>
              </a:rPr>
              <a:t>signals (EMG). This achieves a reduction of weight at the joint, and can be custom made to fit the patient’s needs. </a:t>
            </a:r>
          </a:p>
          <a:p>
            <a:pPr algn="just"/>
            <a:r>
              <a:rPr lang="en-IN" b="1" i="1" dirty="0">
                <a:solidFill>
                  <a:schemeClr val="accent6"/>
                </a:solidFill>
              </a:rPr>
              <a:t>Keywords — Rehabilitative robotics, stroke, foot drop, Soft robotics, soft pneumatic actuators, Electromyography </a:t>
            </a:r>
            <a:endParaRPr lang="en-IN" dirty="0">
              <a:solidFill>
                <a:schemeClr val="accent6"/>
              </a:solidFill>
            </a:endParaRPr>
          </a:p>
        </p:txBody>
      </p:sp>
    </p:spTree>
    <p:extLst>
      <p:ext uri="{BB962C8B-B14F-4D97-AF65-F5344CB8AC3E}">
        <p14:creationId xmlns:p14="http://schemas.microsoft.com/office/powerpoint/2010/main" val="35394591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3CEFE-2AC4-45C4-ACB6-DF670AF13D95}"/>
              </a:ext>
            </a:extLst>
          </p:cNvPr>
          <p:cNvSpPr>
            <a:spLocks noGrp="1"/>
          </p:cNvSpPr>
          <p:nvPr>
            <p:ph type="title"/>
          </p:nvPr>
        </p:nvSpPr>
        <p:spPr>
          <a:xfrm>
            <a:off x="0" y="762000"/>
            <a:ext cx="2590800" cy="5334000"/>
          </a:xfrm>
        </p:spPr>
        <p:txBody>
          <a:bodyPr>
            <a:normAutofit/>
          </a:bodyPr>
          <a:lstStyle/>
          <a:p>
            <a:pPr algn="ctr"/>
            <a:r>
              <a:rPr lang="en-IN" sz="3600" b="1" dirty="0">
                <a:latin typeface="18thCentury" pitchFamily="2" charset="0"/>
              </a:rPr>
              <a:t>Application</a:t>
            </a:r>
          </a:p>
        </p:txBody>
      </p:sp>
      <p:sp>
        <p:nvSpPr>
          <p:cNvPr id="3" name="Content Placeholder 2">
            <a:extLst>
              <a:ext uri="{FF2B5EF4-FFF2-40B4-BE49-F238E27FC236}">
                <a16:creationId xmlns:a16="http://schemas.microsoft.com/office/drawing/2014/main" id="{F0F106F6-4D40-42DB-863C-66CD28133745}"/>
              </a:ext>
            </a:extLst>
          </p:cNvPr>
          <p:cNvSpPr>
            <a:spLocks noGrp="1"/>
          </p:cNvSpPr>
          <p:nvPr>
            <p:ph idx="1"/>
          </p:nvPr>
        </p:nvSpPr>
        <p:spPr/>
        <p:txBody>
          <a:bodyPr>
            <a:normAutofit/>
          </a:bodyPr>
          <a:lstStyle/>
          <a:p>
            <a:pPr marL="0" indent="0">
              <a:buNone/>
            </a:pPr>
            <a:r>
              <a:rPr lang="en-IN" sz="3200" dirty="0">
                <a:solidFill>
                  <a:schemeClr val="accent6"/>
                </a:solidFill>
                <a:latin typeface="18thCentury" pitchFamily="2" charset="0"/>
              </a:rPr>
              <a:t>	Ease of physiotherapy for those affected with stroke. Physiotherapy is a costly and continuous process, whereas a robotic solution would be a one-time investment. Because of its compliant nature, SPEAR is lighter, smaller and easier to use, contrary to traditional rigid approaches</a:t>
            </a:r>
            <a:r>
              <a:rPr lang="en-IN" sz="3200" dirty="0" smtClean="0">
                <a:solidFill>
                  <a:schemeClr val="accent6"/>
                </a:solidFill>
                <a:latin typeface="18thCentury" pitchFamily="2" charset="0"/>
              </a:rPr>
              <a:t>.</a:t>
            </a:r>
            <a:endParaRPr lang="en-IN" sz="3200" dirty="0">
              <a:solidFill>
                <a:schemeClr val="accent6"/>
              </a:solidFill>
              <a:latin typeface="18thCentury" pitchFamily="2" charset="0"/>
            </a:endParaRPr>
          </a:p>
        </p:txBody>
      </p:sp>
    </p:spTree>
    <p:extLst>
      <p:ext uri="{BB962C8B-B14F-4D97-AF65-F5344CB8AC3E}">
        <p14:creationId xmlns:p14="http://schemas.microsoft.com/office/powerpoint/2010/main" val="14383104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52897456"/>
              </p:ext>
            </p:extLst>
          </p:nvPr>
        </p:nvGraphicFramePr>
        <p:xfrm>
          <a:off x="533400" y="1219200"/>
          <a:ext cx="8077200" cy="4490783"/>
        </p:xfrm>
        <a:graphic>
          <a:graphicData uri="http://schemas.openxmlformats.org/drawingml/2006/table">
            <a:tbl>
              <a:tblPr firstRow="1" firstCol="1" bandRow="1">
                <a:tableStyleId>{5C22544A-7EE6-4342-B048-85BDC9FD1C3A}</a:tableStyleId>
              </a:tblPr>
              <a:tblGrid>
                <a:gridCol w="3893917">
                  <a:extLst>
                    <a:ext uri="{9D8B030D-6E8A-4147-A177-3AD203B41FA5}">
                      <a16:colId xmlns:a16="http://schemas.microsoft.com/office/drawing/2014/main" val="4121122000"/>
                    </a:ext>
                  </a:extLst>
                </a:gridCol>
                <a:gridCol w="4183283">
                  <a:extLst>
                    <a:ext uri="{9D8B030D-6E8A-4147-A177-3AD203B41FA5}">
                      <a16:colId xmlns:a16="http://schemas.microsoft.com/office/drawing/2014/main" val="3687287419"/>
                    </a:ext>
                  </a:extLst>
                </a:gridCol>
              </a:tblGrid>
              <a:tr h="589343">
                <a:tc>
                  <a:txBody>
                    <a:bodyPr/>
                    <a:lstStyle/>
                    <a:p>
                      <a:pPr algn="just">
                        <a:lnSpc>
                          <a:spcPct val="200000"/>
                        </a:lnSpc>
                        <a:spcAft>
                          <a:spcPts val="0"/>
                        </a:spcAft>
                      </a:pPr>
                      <a:r>
                        <a:rPr lang="en-IN" sz="1600" dirty="0" smtClean="0">
                          <a:effectLst/>
                        </a:rPr>
                        <a:t>COMPONENTS / PART</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3366" marR="63366" marT="0" marB="0" anchor="ctr"/>
                </a:tc>
                <a:tc>
                  <a:txBody>
                    <a:bodyPr/>
                    <a:lstStyle/>
                    <a:p>
                      <a:pPr algn="just">
                        <a:lnSpc>
                          <a:spcPct val="200000"/>
                        </a:lnSpc>
                        <a:spcAft>
                          <a:spcPts val="0"/>
                        </a:spcAft>
                      </a:pPr>
                      <a:r>
                        <a:rPr lang="en-IN" sz="1600" dirty="0" smtClean="0">
                          <a:effectLst/>
                        </a:rPr>
                        <a:t>Role / Functionality</a:t>
                      </a:r>
                      <a:r>
                        <a:rPr lang="en-IN" sz="1600" dirty="0">
                          <a:effectLst/>
                        </a:rPr>
                        <a:t>.</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3366" marR="63366" marT="0" marB="0" anchor="ctr"/>
                </a:tc>
                <a:extLst>
                  <a:ext uri="{0D108BD9-81ED-4DB2-BD59-A6C34878D82A}">
                    <a16:rowId xmlns:a16="http://schemas.microsoft.com/office/drawing/2014/main" val="2267909396"/>
                  </a:ext>
                </a:extLst>
              </a:tr>
              <a:tr h="330958">
                <a:tc>
                  <a:txBody>
                    <a:bodyPr/>
                    <a:lstStyle/>
                    <a:p>
                      <a:pPr algn="just">
                        <a:lnSpc>
                          <a:spcPct val="200000"/>
                        </a:lnSpc>
                        <a:spcAft>
                          <a:spcPts val="0"/>
                        </a:spcAft>
                      </a:pPr>
                      <a:r>
                        <a:rPr lang="en-IN" sz="1600" dirty="0">
                          <a:effectLst/>
                        </a:rPr>
                        <a:t>Thermoplastic </a:t>
                      </a:r>
                      <a:r>
                        <a:rPr lang="en-IN" sz="1600" dirty="0" smtClean="0">
                          <a:effectLst/>
                        </a:rPr>
                        <a:t>Polyurethane, Nylon</a:t>
                      </a:r>
                      <a:r>
                        <a:rPr lang="en-IN" sz="1600" baseline="0" dirty="0" smtClean="0">
                          <a:effectLst/>
                        </a:rPr>
                        <a:t> Mesh</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3366" marR="63366" marT="0" marB="0" anchor="ctr"/>
                </a:tc>
                <a:tc>
                  <a:txBody>
                    <a:bodyPr/>
                    <a:lstStyle/>
                    <a:p>
                      <a:pPr algn="just">
                        <a:lnSpc>
                          <a:spcPct val="200000"/>
                        </a:lnSpc>
                        <a:spcAft>
                          <a:spcPts val="0"/>
                        </a:spcAft>
                      </a:pPr>
                      <a:r>
                        <a:rPr lang="en-IN" sz="1600" dirty="0">
                          <a:effectLst/>
                        </a:rPr>
                        <a:t>Fabricate the pneumatic actuator</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3366" marR="63366" marT="0" marB="0" anchor="ctr"/>
                </a:tc>
                <a:extLst>
                  <a:ext uri="{0D108BD9-81ED-4DB2-BD59-A6C34878D82A}">
                    <a16:rowId xmlns:a16="http://schemas.microsoft.com/office/drawing/2014/main" val="2449770404"/>
                  </a:ext>
                </a:extLst>
              </a:tr>
              <a:tr h="457200">
                <a:tc>
                  <a:txBody>
                    <a:bodyPr/>
                    <a:lstStyle/>
                    <a:p>
                      <a:pPr algn="just">
                        <a:lnSpc>
                          <a:spcPct val="200000"/>
                        </a:lnSpc>
                        <a:spcAft>
                          <a:spcPts val="0"/>
                        </a:spcAft>
                      </a:pPr>
                      <a:r>
                        <a:rPr lang="en-IN" sz="1600" dirty="0">
                          <a:effectLst/>
                        </a:rPr>
                        <a:t>Air compressor</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3366" marR="63366" marT="0" marB="0" anchor="ctr"/>
                </a:tc>
                <a:tc>
                  <a:txBody>
                    <a:bodyPr/>
                    <a:lstStyle/>
                    <a:p>
                      <a:pPr algn="just">
                        <a:lnSpc>
                          <a:spcPct val="200000"/>
                        </a:lnSpc>
                        <a:spcAft>
                          <a:spcPts val="0"/>
                        </a:spcAft>
                      </a:pPr>
                      <a:r>
                        <a:rPr lang="en-IN" sz="1600" dirty="0">
                          <a:effectLst/>
                        </a:rPr>
                        <a:t>To compress the air from atmosphere and transfer the compressed air to pneumatic actuators </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3366" marR="63366" marT="0" marB="0" anchor="ctr"/>
                </a:tc>
                <a:extLst>
                  <a:ext uri="{0D108BD9-81ED-4DB2-BD59-A6C34878D82A}">
                    <a16:rowId xmlns:a16="http://schemas.microsoft.com/office/drawing/2014/main" val="986496385"/>
                  </a:ext>
                </a:extLst>
              </a:tr>
              <a:tr h="290183">
                <a:tc>
                  <a:txBody>
                    <a:bodyPr/>
                    <a:lstStyle/>
                    <a:p>
                      <a:pPr algn="just">
                        <a:lnSpc>
                          <a:spcPct val="200000"/>
                        </a:lnSpc>
                        <a:spcAft>
                          <a:spcPts val="0"/>
                        </a:spcAft>
                      </a:pPr>
                      <a:r>
                        <a:rPr lang="en-IN" sz="1600" dirty="0">
                          <a:effectLst/>
                        </a:rPr>
                        <a:t>Solenoid Valve</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3366" marR="63366" marT="0" marB="0" anchor="ctr"/>
                </a:tc>
                <a:tc>
                  <a:txBody>
                    <a:bodyPr/>
                    <a:lstStyle/>
                    <a:p>
                      <a:pPr algn="just">
                        <a:lnSpc>
                          <a:spcPct val="200000"/>
                        </a:lnSpc>
                        <a:spcAft>
                          <a:spcPts val="0"/>
                        </a:spcAft>
                      </a:pPr>
                      <a:r>
                        <a:rPr lang="en-IN" sz="1600" dirty="0">
                          <a:effectLst/>
                        </a:rPr>
                        <a:t>To control the air flow to pneumatic actuators</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3366" marR="63366" marT="0" marB="0" anchor="ctr"/>
                </a:tc>
                <a:extLst>
                  <a:ext uri="{0D108BD9-81ED-4DB2-BD59-A6C34878D82A}">
                    <a16:rowId xmlns:a16="http://schemas.microsoft.com/office/drawing/2014/main" val="2767413866"/>
                  </a:ext>
                </a:extLst>
              </a:tr>
              <a:tr h="521855">
                <a:tc>
                  <a:txBody>
                    <a:bodyPr/>
                    <a:lstStyle/>
                    <a:p>
                      <a:pPr algn="just">
                        <a:lnSpc>
                          <a:spcPct val="200000"/>
                        </a:lnSpc>
                        <a:spcAft>
                          <a:spcPts val="0"/>
                        </a:spcAft>
                      </a:pPr>
                      <a:r>
                        <a:rPr lang="en-IN" sz="1600">
                          <a:effectLst/>
                        </a:rPr>
                        <a:t>MCU</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3366" marR="63366" marT="0" marB="0" anchor="ctr"/>
                </a:tc>
                <a:tc>
                  <a:txBody>
                    <a:bodyPr/>
                    <a:lstStyle/>
                    <a:p>
                      <a:pPr algn="just">
                        <a:lnSpc>
                          <a:spcPct val="200000"/>
                        </a:lnSpc>
                        <a:spcAft>
                          <a:spcPts val="0"/>
                        </a:spcAft>
                      </a:pPr>
                      <a:r>
                        <a:rPr lang="en-IN" sz="1600" dirty="0">
                          <a:effectLst/>
                        </a:rPr>
                        <a:t>To control the solenoid valve from the data obtained from the corresponding EMG sensors </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3366" marR="63366" marT="0" marB="0" anchor="ctr"/>
                </a:tc>
                <a:extLst>
                  <a:ext uri="{0D108BD9-81ED-4DB2-BD59-A6C34878D82A}">
                    <a16:rowId xmlns:a16="http://schemas.microsoft.com/office/drawing/2014/main" val="3518218475"/>
                  </a:ext>
                </a:extLst>
              </a:tr>
              <a:tr h="293255">
                <a:tc>
                  <a:txBody>
                    <a:bodyPr/>
                    <a:lstStyle/>
                    <a:p>
                      <a:pPr algn="just">
                        <a:lnSpc>
                          <a:spcPct val="200000"/>
                        </a:lnSpc>
                        <a:spcAft>
                          <a:spcPts val="0"/>
                        </a:spcAft>
                      </a:pPr>
                      <a:r>
                        <a:rPr lang="en-IN" sz="1600">
                          <a:effectLst/>
                        </a:rPr>
                        <a:t>Electromyographic (EMG) sensor</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3366" marR="63366" marT="0" marB="0" anchor="ctr"/>
                </a:tc>
                <a:tc>
                  <a:txBody>
                    <a:bodyPr/>
                    <a:lstStyle/>
                    <a:p>
                      <a:pPr algn="just">
                        <a:lnSpc>
                          <a:spcPct val="200000"/>
                        </a:lnSpc>
                        <a:spcAft>
                          <a:spcPts val="0"/>
                        </a:spcAft>
                      </a:pPr>
                      <a:r>
                        <a:rPr lang="en-IN" sz="1600" dirty="0">
                          <a:effectLst/>
                        </a:rPr>
                        <a:t>To measure the electrical activity of muscles </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3366" marR="63366" marT="0" marB="0" anchor="ctr"/>
                </a:tc>
                <a:extLst>
                  <a:ext uri="{0D108BD9-81ED-4DB2-BD59-A6C34878D82A}">
                    <a16:rowId xmlns:a16="http://schemas.microsoft.com/office/drawing/2014/main" val="4228281712"/>
                  </a:ext>
                </a:extLst>
              </a:tr>
            </a:tbl>
          </a:graphicData>
        </a:graphic>
      </p:graphicFrame>
    </p:spTree>
    <p:extLst>
      <p:ext uri="{BB962C8B-B14F-4D97-AF65-F5344CB8AC3E}">
        <p14:creationId xmlns:p14="http://schemas.microsoft.com/office/powerpoint/2010/main" val="15729995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57400"/>
            <a:ext cx="2590800" cy="2286000"/>
          </a:xfrm>
        </p:spPr>
        <p:txBody>
          <a:bodyPr>
            <a:normAutofit/>
          </a:bodyPr>
          <a:lstStyle/>
          <a:p>
            <a:pPr algn="ctr"/>
            <a:r>
              <a:rPr lang="en-US" sz="4800" b="1" dirty="0">
                <a:latin typeface="18thCentury" pitchFamily="2" charset="0"/>
              </a:rPr>
              <a:t>Block Diagram </a:t>
            </a:r>
            <a:endParaRPr lang="en-IN" sz="4800" b="1" dirty="0">
              <a:latin typeface="18thCentury" pitchFamily="2" charset="0"/>
            </a:endParaRPr>
          </a:p>
        </p:txBody>
      </p:sp>
      <p:pic>
        <p:nvPicPr>
          <p:cNvPr id="16" name="Content Placeholder 15">
            <a:extLst>
              <a:ext uri="{FF2B5EF4-FFF2-40B4-BE49-F238E27FC236}">
                <a16:creationId xmlns:a16="http://schemas.microsoft.com/office/drawing/2014/main" id="{B1CC9858-506A-46FE-BD90-0558B66938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6600" y="762000"/>
            <a:ext cx="4448175" cy="5287453"/>
          </a:xfrm>
        </p:spPr>
      </p:pic>
    </p:spTree>
    <p:extLst>
      <p:ext uri="{BB962C8B-B14F-4D97-AF65-F5344CB8AC3E}">
        <p14:creationId xmlns:p14="http://schemas.microsoft.com/office/powerpoint/2010/main" val="36066774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Users\Nitish Gudapati\Desktop\tempsnip.png"/>
          <p:cNvPicPr/>
          <p:nvPr/>
        </p:nvPicPr>
        <p:blipFill rotWithShape="1">
          <a:blip r:embed="rId2">
            <a:extLst>
              <a:ext uri="{28A0092B-C50C-407E-A947-70E740481C1C}">
                <a14:useLocalDpi xmlns:a14="http://schemas.microsoft.com/office/drawing/2010/main" val="0"/>
              </a:ext>
            </a:extLst>
          </a:blip>
          <a:srcRect l="9971" r="6769"/>
          <a:stretch/>
        </p:blipFill>
        <p:spPr bwMode="auto">
          <a:xfrm>
            <a:off x="762000" y="762000"/>
            <a:ext cx="7772400" cy="53340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844648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3E1A7-5E8C-4C07-BC8D-4C2E89C4DDBB}"/>
              </a:ext>
            </a:extLst>
          </p:cNvPr>
          <p:cNvSpPr>
            <a:spLocks noGrp="1"/>
          </p:cNvSpPr>
          <p:nvPr>
            <p:ph type="title"/>
          </p:nvPr>
        </p:nvSpPr>
        <p:spPr>
          <a:xfrm>
            <a:off x="0" y="1123838"/>
            <a:ext cx="2514600" cy="4601183"/>
          </a:xfrm>
        </p:spPr>
        <p:txBody>
          <a:bodyPr>
            <a:normAutofit/>
          </a:bodyPr>
          <a:lstStyle/>
          <a:p>
            <a:pPr algn="ctr"/>
            <a:r>
              <a:rPr lang="en-IN" sz="5400" b="1" dirty="0">
                <a:latin typeface="18thCentury" pitchFamily="2" charset="0"/>
              </a:rPr>
              <a:t>Ankle Motion</a:t>
            </a:r>
          </a:p>
        </p:txBody>
      </p:sp>
      <p:pic>
        <p:nvPicPr>
          <p:cNvPr id="5" name="Content Placeholder 4">
            <a:extLst>
              <a:ext uri="{FF2B5EF4-FFF2-40B4-BE49-F238E27FC236}">
                <a16:creationId xmlns:a16="http://schemas.microsoft.com/office/drawing/2014/main" id="{0163D01C-9F62-4D8E-BA20-F1DF0117D1F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856" t="6734" r="2017" b="9084"/>
          <a:stretch/>
        </p:blipFill>
        <p:spPr>
          <a:xfrm>
            <a:off x="2590801" y="1295400"/>
            <a:ext cx="6260916" cy="4429621"/>
          </a:xfrm>
        </p:spPr>
      </p:pic>
    </p:spTree>
    <p:extLst>
      <p:ext uri="{BB962C8B-B14F-4D97-AF65-F5344CB8AC3E}">
        <p14:creationId xmlns:p14="http://schemas.microsoft.com/office/powerpoint/2010/main" val="29542874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3838"/>
            <a:ext cx="2590799" cy="4601183"/>
          </a:xfrm>
        </p:spPr>
        <p:txBody>
          <a:bodyPr>
            <a:normAutofit/>
          </a:bodyPr>
          <a:lstStyle/>
          <a:p>
            <a:pPr algn="ctr"/>
            <a:r>
              <a:rPr lang="en-US" sz="4000" b="1" dirty="0" err="1" smtClean="0">
                <a:latin typeface="18thCentury" pitchFamily="2" charset="0"/>
              </a:rPr>
              <a:t>McKibben</a:t>
            </a:r>
            <a:r>
              <a:rPr lang="en-US" sz="4000" b="1" dirty="0">
                <a:latin typeface="18thCentury" pitchFamily="2" charset="0"/>
              </a:rPr>
              <a:t> </a:t>
            </a:r>
            <a:r>
              <a:rPr lang="en-US" sz="4000" b="1" dirty="0" smtClean="0">
                <a:latin typeface="18thCentury" pitchFamily="2" charset="0"/>
              </a:rPr>
              <a:t>Muscles</a:t>
            </a:r>
            <a:br>
              <a:rPr lang="en-US" sz="4000" b="1" dirty="0" smtClean="0">
                <a:latin typeface="18thCentury" pitchFamily="2" charset="0"/>
              </a:rPr>
            </a:br>
            <a:r>
              <a:rPr lang="en-US" sz="2800" b="1" dirty="0" smtClean="0">
                <a:latin typeface="18thCentury" pitchFamily="2" charset="0"/>
              </a:rPr>
              <a:t>(Soft artificial muscles)</a:t>
            </a:r>
            <a:endParaRPr lang="en-IN" sz="2800" b="1" dirty="0">
              <a:latin typeface="18thCentury" pitchFamily="2" charset="0"/>
            </a:endParaRPr>
          </a:p>
        </p:txBody>
      </p:sp>
      <p:sp>
        <p:nvSpPr>
          <p:cNvPr id="3" name="Content Placeholder 2"/>
          <p:cNvSpPr>
            <a:spLocks noGrp="1"/>
          </p:cNvSpPr>
          <p:nvPr>
            <p:ph idx="1"/>
          </p:nvPr>
        </p:nvSpPr>
        <p:spPr>
          <a:xfrm>
            <a:off x="2590799" y="986029"/>
            <a:ext cx="2400302" cy="4876800"/>
          </a:xfrm>
        </p:spPr>
        <p:txBody>
          <a:bodyPr>
            <a:normAutofit/>
          </a:bodyPr>
          <a:lstStyle/>
          <a:p>
            <a:r>
              <a:rPr lang="en-IN" dirty="0">
                <a:solidFill>
                  <a:schemeClr val="accent6"/>
                </a:solidFill>
                <a:latin typeface="18thCentury" pitchFamily="2" charset="0"/>
              </a:rPr>
              <a:t>McKibben Muscles have been fabricated.</a:t>
            </a:r>
          </a:p>
          <a:p>
            <a:r>
              <a:rPr lang="en-IN" dirty="0">
                <a:solidFill>
                  <a:schemeClr val="accent6"/>
                </a:solidFill>
                <a:latin typeface="18thCentury" pitchFamily="2" charset="0"/>
              </a:rPr>
              <a:t>The price of a readymade McKibben muscle is minimum Rs.1500</a:t>
            </a:r>
          </a:p>
          <a:p>
            <a:r>
              <a:rPr lang="en-IN" dirty="0">
                <a:solidFill>
                  <a:schemeClr val="accent6"/>
                </a:solidFill>
                <a:latin typeface="18thCentury" pitchFamily="2" charset="0"/>
              </a:rPr>
              <a:t>Using off-the shelf components, cost has been reduced to an average Rs.150, depending on Muscle size, diameter </a:t>
            </a:r>
          </a:p>
        </p:txBody>
      </p:sp>
      <p:graphicFrame>
        <p:nvGraphicFramePr>
          <p:cNvPr id="5" name="Table 4">
            <a:extLst>
              <a:ext uri="{FF2B5EF4-FFF2-40B4-BE49-F238E27FC236}">
                <a16:creationId xmlns:a16="http://schemas.microsoft.com/office/drawing/2014/main" id="{EB1F1795-0294-4CC5-A9DB-29FEFBE2E29F}"/>
              </a:ext>
            </a:extLst>
          </p:cNvPr>
          <p:cNvGraphicFramePr>
            <a:graphicFrameLocks noGrp="1"/>
          </p:cNvGraphicFramePr>
          <p:nvPr>
            <p:extLst>
              <p:ext uri="{D42A27DB-BD31-4B8C-83A1-F6EECF244321}">
                <p14:modId xmlns:p14="http://schemas.microsoft.com/office/powerpoint/2010/main" val="1445075609"/>
              </p:ext>
            </p:extLst>
          </p:nvPr>
        </p:nvGraphicFramePr>
        <p:xfrm>
          <a:off x="5181600" y="1958849"/>
          <a:ext cx="3505200" cy="2931160"/>
        </p:xfrm>
        <a:graphic>
          <a:graphicData uri="http://schemas.openxmlformats.org/drawingml/2006/table">
            <a:tbl>
              <a:tblPr firstRow="1" lastRow="1" bandRow="1">
                <a:tableStyleId>{5C22544A-7EE6-4342-B048-85BDC9FD1C3A}</a:tableStyleId>
              </a:tblPr>
              <a:tblGrid>
                <a:gridCol w="1752600">
                  <a:extLst>
                    <a:ext uri="{9D8B030D-6E8A-4147-A177-3AD203B41FA5}">
                      <a16:colId xmlns:a16="http://schemas.microsoft.com/office/drawing/2014/main" val="2931331301"/>
                    </a:ext>
                  </a:extLst>
                </a:gridCol>
                <a:gridCol w="1752600">
                  <a:extLst>
                    <a:ext uri="{9D8B030D-6E8A-4147-A177-3AD203B41FA5}">
                      <a16:colId xmlns:a16="http://schemas.microsoft.com/office/drawing/2014/main" val="1527582778"/>
                    </a:ext>
                  </a:extLst>
                </a:gridCol>
              </a:tblGrid>
              <a:tr h="345949">
                <a:tc>
                  <a:txBody>
                    <a:bodyPr/>
                    <a:lstStyle/>
                    <a:p>
                      <a:r>
                        <a:rPr lang="en-IN" dirty="0"/>
                        <a:t>Component</a:t>
                      </a:r>
                    </a:p>
                  </a:txBody>
                  <a:tcPr/>
                </a:tc>
                <a:tc>
                  <a:txBody>
                    <a:bodyPr/>
                    <a:lstStyle/>
                    <a:p>
                      <a:r>
                        <a:rPr lang="en-IN" dirty="0"/>
                        <a:t>Cost(Rs.)</a:t>
                      </a:r>
                    </a:p>
                  </a:txBody>
                  <a:tcPr/>
                </a:tc>
                <a:extLst>
                  <a:ext uri="{0D108BD9-81ED-4DB2-BD59-A6C34878D82A}">
                    <a16:rowId xmlns:a16="http://schemas.microsoft.com/office/drawing/2014/main" val="1411127193"/>
                  </a:ext>
                </a:extLst>
              </a:tr>
              <a:tr h="370840">
                <a:tc>
                  <a:txBody>
                    <a:bodyPr/>
                    <a:lstStyle/>
                    <a:p>
                      <a:r>
                        <a:rPr lang="en-IN" dirty="0"/>
                        <a:t>Bladder(Silicon Rubber)</a:t>
                      </a:r>
                    </a:p>
                  </a:txBody>
                  <a:tcPr/>
                </a:tc>
                <a:tc>
                  <a:txBody>
                    <a:bodyPr/>
                    <a:lstStyle/>
                    <a:p>
                      <a:r>
                        <a:rPr lang="en-IN" dirty="0" smtClean="0"/>
                        <a:t>40 - 60</a:t>
                      </a:r>
                      <a:endParaRPr lang="en-IN" dirty="0"/>
                    </a:p>
                  </a:txBody>
                  <a:tcPr/>
                </a:tc>
                <a:extLst>
                  <a:ext uri="{0D108BD9-81ED-4DB2-BD59-A6C34878D82A}">
                    <a16:rowId xmlns:a16="http://schemas.microsoft.com/office/drawing/2014/main" val="1692545661"/>
                  </a:ext>
                </a:extLst>
              </a:tr>
              <a:tr h="370840">
                <a:tc>
                  <a:txBody>
                    <a:bodyPr/>
                    <a:lstStyle/>
                    <a:p>
                      <a:r>
                        <a:rPr lang="en-IN" dirty="0"/>
                        <a:t>Nylon Mesh Sleeve</a:t>
                      </a:r>
                    </a:p>
                  </a:txBody>
                  <a:tcPr/>
                </a:tc>
                <a:tc>
                  <a:txBody>
                    <a:bodyPr/>
                    <a:lstStyle/>
                    <a:p>
                      <a:r>
                        <a:rPr lang="en-IN" dirty="0" smtClean="0"/>
                        <a:t>40 - 60</a:t>
                      </a:r>
                      <a:endParaRPr lang="en-IN" dirty="0"/>
                    </a:p>
                  </a:txBody>
                  <a:tcPr/>
                </a:tc>
                <a:extLst>
                  <a:ext uri="{0D108BD9-81ED-4DB2-BD59-A6C34878D82A}">
                    <a16:rowId xmlns:a16="http://schemas.microsoft.com/office/drawing/2014/main" val="1093136584"/>
                  </a:ext>
                </a:extLst>
              </a:tr>
              <a:tr h="370840">
                <a:tc>
                  <a:txBody>
                    <a:bodyPr/>
                    <a:lstStyle/>
                    <a:p>
                      <a:r>
                        <a:rPr lang="en-IN" dirty="0"/>
                        <a:t>Miscellaneous (Connectors, Seals)</a:t>
                      </a:r>
                    </a:p>
                  </a:txBody>
                  <a:tcPr/>
                </a:tc>
                <a:tc>
                  <a:txBody>
                    <a:bodyPr/>
                    <a:lstStyle/>
                    <a:p>
                      <a:r>
                        <a:rPr lang="en-IN" dirty="0"/>
                        <a:t>50</a:t>
                      </a:r>
                    </a:p>
                  </a:txBody>
                  <a:tcPr/>
                </a:tc>
                <a:extLst>
                  <a:ext uri="{0D108BD9-81ED-4DB2-BD59-A6C34878D82A}">
                    <a16:rowId xmlns:a16="http://schemas.microsoft.com/office/drawing/2014/main" val="1742393903"/>
                  </a:ext>
                </a:extLst>
              </a:tr>
              <a:tr h="370840">
                <a:tc>
                  <a:txBody>
                    <a:bodyPr/>
                    <a:lstStyle/>
                    <a:p>
                      <a:r>
                        <a:rPr lang="en-IN" dirty="0"/>
                        <a:t>Total</a:t>
                      </a:r>
                    </a:p>
                  </a:txBody>
                  <a:tcPr/>
                </a:tc>
                <a:tc>
                  <a:txBody>
                    <a:bodyPr/>
                    <a:lstStyle/>
                    <a:p>
                      <a:r>
                        <a:rPr lang="en-IN" dirty="0" smtClean="0"/>
                        <a:t>150</a:t>
                      </a:r>
                      <a:endParaRPr lang="en-IN" dirty="0"/>
                    </a:p>
                  </a:txBody>
                  <a:tcPr/>
                </a:tc>
                <a:extLst>
                  <a:ext uri="{0D108BD9-81ED-4DB2-BD59-A6C34878D82A}">
                    <a16:rowId xmlns:a16="http://schemas.microsoft.com/office/drawing/2014/main" val="1600327710"/>
                  </a:ext>
                </a:extLst>
              </a:tr>
            </a:tbl>
          </a:graphicData>
        </a:graphic>
      </p:graphicFrame>
    </p:spTree>
    <p:extLst>
      <p:ext uri="{BB962C8B-B14F-4D97-AF65-F5344CB8AC3E}">
        <p14:creationId xmlns:p14="http://schemas.microsoft.com/office/powerpoint/2010/main" val="595320500"/>
      </p:ext>
    </p:extLst>
  </p:cSld>
  <p:clrMapOvr>
    <a:masterClrMapping/>
  </p:clrMapOvr>
  <p:timing>
    <p:tnLst>
      <p:par>
        <p:cTn id="1" dur="indefinite" restart="never" nodeType="tmRoot"/>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TM03457475[[fn=Frame]]</Template>
  <TotalTime>1013</TotalTime>
  <Words>471</Words>
  <Application>Microsoft Office PowerPoint</Application>
  <PresentationFormat>On-screen Show (4:3)</PresentationFormat>
  <Paragraphs>82</Paragraphs>
  <Slides>18</Slides>
  <Notes>0</Notes>
  <HiddenSlides>0</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18thCentury</vt:lpstr>
      <vt:lpstr>Alien Encounters</vt:lpstr>
      <vt:lpstr>Arial</vt:lpstr>
      <vt:lpstr>Bell MT</vt:lpstr>
      <vt:lpstr>Calibri</vt:lpstr>
      <vt:lpstr>Corbel</vt:lpstr>
      <vt:lpstr>Times New Roman</vt:lpstr>
      <vt:lpstr>Wingdings 2</vt:lpstr>
      <vt:lpstr>Frame</vt:lpstr>
      <vt:lpstr>S.P.E.A.R</vt:lpstr>
      <vt:lpstr>Aim</vt:lpstr>
      <vt:lpstr>Abstract</vt:lpstr>
      <vt:lpstr>Application</vt:lpstr>
      <vt:lpstr>PowerPoint Presentation</vt:lpstr>
      <vt:lpstr>Block Diagram </vt:lpstr>
      <vt:lpstr>PowerPoint Presentation</vt:lpstr>
      <vt:lpstr>Ankle Motion</vt:lpstr>
      <vt:lpstr>McKibben Muscles (Soft artificial muscles)</vt:lpstr>
      <vt:lpstr>Testing Results</vt:lpstr>
      <vt:lpstr>Muscle Test (Video)</vt:lpstr>
      <vt:lpstr>Prototype (120˚ range of motion)</vt:lpstr>
      <vt:lpstr>Orthosis Design</vt:lpstr>
      <vt:lpstr>EMG Dynamic Thresholding (Video)</vt:lpstr>
      <vt:lpstr>EMG Voltage-Time Graph</vt:lpstr>
      <vt:lpstr>EMG Intent Estimation (Video)</vt:lpstr>
      <vt:lpstr>Working Video</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&lt;Theme&gt;  &lt;Title of the Project&gt;</dc:title>
  <dc:creator>Windows User</dc:creator>
  <cp:lastModifiedBy>Nitish</cp:lastModifiedBy>
  <cp:revision>61</cp:revision>
  <dcterms:created xsi:type="dcterms:W3CDTF">2018-12-29T18:47:51Z</dcterms:created>
  <dcterms:modified xsi:type="dcterms:W3CDTF">2019-05-15T13:48:55Z</dcterms:modified>
</cp:coreProperties>
</file>